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61"/>
  </p:notesMasterIdLst>
  <p:handoutMasterIdLst>
    <p:handoutMasterId r:id="rId62"/>
  </p:handoutMasterIdLst>
  <p:sldIdLst>
    <p:sldId id="474" r:id="rId2"/>
    <p:sldId id="532" r:id="rId3"/>
    <p:sldId id="533" r:id="rId4"/>
    <p:sldId id="534" r:id="rId5"/>
    <p:sldId id="535" r:id="rId6"/>
    <p:sldId id="536" r:id="rId7"/>
    <p:sldId id="504" r:id="rId8"/>
    <p:sldId id="503" r:id="rId9"/>
    <p:sldId id="537" r:id="rId10"/>
    <p:sldId id="505" r:id="rId11"/>
    <p:sldId id="508" r:id="rId12"/>
    <p:sldId id="538" r:id="rId13"/>
    <p:sldId id="506" r:id="rId14"/>
    <p:sldId id="441" r:id="rId15"/>
    <p:sldId id="442" r:id="rId16"/>
    <p:sldId id="443" r:id="rId17"/>
    <p:sldId id="507" r:id="rId18"/>
    <p:sldId id="539" r:id="rId19"/>
    <p:sldId id="540" r:id="rId20"/>
    <p:sldId id="544" r:id="rId21"/>
    <p:sldId id="542" r:id="rId22"/>
    <p:sldId id="543" r:id="rId23"/>
    <p:sldId id="545" r:id="rId24"/>
    <p:sldId id="444" r:id="rId25"/>
    <p:sldId id="475" r:id="rId26"/>
    <p:sldId id="546" r:id="rId27"/>
    <p:sldId id="547" r:id="rId28"/>
    <p:sldId id="446" r:id="rId29"/>
    <p:sldId id="447" r:id="rId30"/>
    <p:sldId id="448" r:id="rId31"/>
    <p:sldId id="450" r:id="rId32"/>
    <p:sldId id="451" r:id="rId33"/>
    <p:sldId id="453" r:id="rId34"/>
    <p:sldId id="455" r:id="rId35"/>
    <p:sldId id="548" r:id="rId36"/>
    <p:sldId id="456" r:id="rId37"/>
    <p:sldId id="458" r:id="rId38"/>
    <p:sldId id="459" r:id="rId39"/>
    <p:sldId id="549" r:id="rId40"/>
    <p:sldId id="567" r:id="rId41"/>
    <p:sldId id="550" r:id="rId42"/>
    <p:sldId id="551" r:id="rId43"/>
    <p:sldId id="552" r:id="rId44"/>
    <p:sldId id="553" r:id="rId45"/>
    <p:sldId id="561" r:id="rId46"/>
    <p:sldId id="554" r:id="rId47"/>
    <p:sldId id="555" r:id="rId48"/>
    <p:sldId id="556" r:id="rId49"/>
    <p:sldId id="573" r:id="rId50"/>
    <p:sldId id="557" r:id="rId51"/>
    <p:sldId id="574" r:id="rId52"/>
    <p:sldId id="558" r:id="rId53"/>
    <p:sldId id="568" r:id="rId54"/>
    <p:sldId id="569" r:id="rId55"/>
    <p:sldId id="570" r:id="rId56"/>
    <p:sldId id="571" r:id="rId57"/>
    <p:sldId id="572" r:id="rId58"/>
    <p:sldId id="560" r:id="rId59"/>
    <p:sldId id="476" r:id="rId60"/>
  </p:sldIdLst>
  <p:sldSz cx="9144000" cy="6858000" type="screen4x3"/>
  <p:notesSz cx="6797675" cy="987425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JasmineUPC" panose="02020603050405020304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JasmineUPC" panose="02020603050405020304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JasmineUPC" panose="02020603050405020304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JasmineUPC" panose="02020603050405020304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JasmineUPC" panose="02020603050405020304" pitchFamily="18" charset="-34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JasmineUPC" panose="02020603050405020304" pitchFamily="18" charset="-34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JasmineUPC" panose="02020603050405020304" pitchFamily="18" charset="-34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JasmineUPC" panose="02020603050405020304" pitchFamily="18" charset="-34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JasmineUPC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9900"/>
    <a:srgbClr val="008000"/>
    <a:srgbClr val="000099"/>
    <a:srgbClr val="99FF99"/>
    <a:srgbClr val="66FF99"/>
    <a:srgbClr val="0000FF"/>
    <a:srgbClr val="FF0066"/>
    <a:srgbClr val="FF99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6192" autoAdjust="0"/>
  </p:normalViewPr>
  <p:slideViewPr>
    <p:cSldViewPr>
      <p:cViewPr varScale="1">
        <p:scale>
          <a:sx n="69" d="100"/>
          <a:sy n="69" d="100"/>
        </p:scale>
        <p:origin x="147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610"/>
    </p:cViewPr>
  </p:sorterViewPr>
  <p:notesViewPr>
    <p:cSldViewPr>
      <p:cViewPr>
        <p:scale>
          <a:sx n="150" d="100"/>
          <a:sy n="150" d="100"/>
        </p:scale>
        <p:origin x="576" y="-3060"/>
      </p:cViewPr>
      <p:guideLst>
        <p:guide orient="horz" pos="3110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7.xml"/><Relationship Id="rId2" Type="http://schemas.openxmlformats.org/officeDocument/2006/relationships/slide" Target="slides/slide17.xml"/><Relationship Id="rId1" Type="http://schemas.openxmlformats.org/officeDocument/2006/relationships/slide" Target="slides/slide16.xml"/><Relationship Id="rId4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0655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6DAD2518-CB02-41E0-9390-B239B625DEFD}" type="datetime1">
              <a:rPr lang="th-TH"/>
              <a:pPr>
                <a:defRPr/>
              </a:pPr>
              <a:t>20/11/61</a:t>
            </a:fld>
            <a:endParaRPr lang="th-TH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Click to edit Master text styles</a:t>
            </a:r>
          </a:p>
          <a:p>
            <a:pPr lvl="1"/>
            <a:r>
              <a:rPr lang="th-TH" noProof="0" smtClean="0"/>
              <a:t>Second level</a:t>
            </a:r>
          </a:p>
          <a:p>
            <a:pPr lvl="2"/>
            <a:r>
              <a:rPr lang="th-TH" noProof="0" smtClean="0"/>
              <a:t>Third level</a:t>
            </a:r>
          </a:p>
          <a:p>
            <a:pPr lvl="3"/>
            <a:r>
              <a:rPr lang="th-TH" noProof="0" smtClean="0"/>
              <a:t>Fourth level</a:t>
            </a:r>
          </a:p>
          <a:p>
            <a:pPr lvl="4"/>
            <a:r>
              <a:rPr lang="th-TH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7E56CC3D-C23A-46FB-AF05-532FCB87DC9D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617882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4" tIns="45327" rIns="90654" bIns="453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A12B78-22D5-45FF-94BB-C1154F60B8C8}" type="slidenum">
              <a:rPr lang="en-US" altLang="th-TH">
                <a:cs typeface="Angsana New" panose="02020603050405020304" pitchFamily="18" charset="-34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th-TH" altLang="th-TH">
              <a:cs typeface="Angsana New" panose="02020603050405020304" pitchFamily="18" charset="-34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4" tIns="45327" rIns="90654" bIns="453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76E3BA-34A5-4D45-A610-0DF3A1B5D652}" type="slidenum">
              <a:rPr lang="en-US" altLang="th-TH">
                <a:cs typeface="Angsana New" panose="02020603050405020304" pitchFamily="18" charset="-34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th-TH" altLang="th-TH">
              <a:cs typeface="Angsana New" panose="02020603050405020304" pitchFamily="18" charset="-34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h-TH" sz="1800" smtClean="0"/>
          </a:p>
        </p:txBody>
      </p:sp>
    </p:spTree>
    <p:extLst>
      <p:ext uri="{BB962C8B-B14F-4D97-AF65-F5344CB8AC3E}">
        <p14:creationId xmlns:p14="http://schemas.microsoft.com/office/powerpoint/2010/main" val="2932897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sz="1800" smtClean="0"/>
          </a:p>
        </p:txBody>
      </p:sp>
    </p:spTree>
    <p:extLst>
      <p:ext uri="{BB962C8B-B14F-4D97-AF65-F5344CB8AC3E}">
        <p14:creationId xmlns:p14="http://schemas.microsoft.com/office/powerpoint/2010/main" val="3464699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sz="1800" smtClean="0"/>
          </a:p>
        </p:txBody>
      </p:sp>
    </p:spTree>
    <p:extLst>
      <p:ext uri="{BB962C8B-B14F-4D97-AF65-F5344CB8AC3E}">
        <p14:creationId xmlns:p14="http://schemas.microsoft.com/office/powerpoint/2010/main" val="2173522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36868" name="ตัวแทนหัวกระดาษ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endParaRPr lang="en-US" altLang="th-TH" sz="1200" smtClean="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6869" name="ตัวแทนท้ายกระดาษ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r>
              <a:rPr lang="th-TH" altLang="th-TH" sz="1200" smtClean="0">
                <a:latin typeface="Arial" panose="020B0604020202020204" pitchFamily="34" charset="0"/>
                <a:cs typeface="Angsana New" panose="02020603050405020304" pitchFamily="18" charset="-34"/>
              </a:rPr>
              <a:t>กองตรวจสอบภาครัฐ  กรมบัญชีกลาง</a:t>
            </a:r>
            <a:endParaRPr lang="en-US" altLang="th-TH" sz="1200" smtClean="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6870" name="ตัวแทนหมายเลขสไลด์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fld id="{4E78E972-BB68-4550-88BF-64E6400FB519}" type="slidenum">
              <a:rPr lang="en-US" altLang="th-TH" sz="1200" smtClean="0">
                <a:latin typeface="Arial" panose="020B0604020202020204" pitchFamily="34" charset="0"/>
                <a:cs typeface="Angsana New" panose="02020603050405020304" pitchFamily="18" charset="-34"/>
              </a:rPr>
              <a:pPr/>
              <a:t>19</a:t>
            </a:fld>
            <a:endParaRPr lang="th-TH" altLang="th-TH" sz="1200" smtClean="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554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en-US" altLang="th-TH" smtClean="0">
                <a:latin typeface="Times New Roman" panose="02020603050405020304" pitchFamily="18" charset="0"/>
                <a:cs typeface="Angsana New" panose="02020603050405020304" pitchFamily="18" charset="-34"/>
              </a:rPr>
              <a:t>การจัดระบบการควบคุมภายใน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en-US" altLang="th-TH" smtClean="0">
                <a:latin typeface="Times New Roman" panose="02020603050405020304" pitchFamily="18" charset="0"/>
                <a:cs typeface="Angsana New" panose="02020603050405020304" pitchFamily="18" charset="-34"/>
              </a:rPr>
              <a:t>สำนักกำกับและพัฒนาการตรวจสอบภาครัฐ  กรมบัญชีกลาง</a:t>
            </a: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BB6E96-B12C-4582-8087-D84D1C85C05B}" type="slidenum">
              <a:rPr kumimoji="1" lang="en-US" altLang="th-TH" smtClean="0">
                <a:latin typeface="Times New Roman" panose="02020603050405020304" pitchFamily="18" charset="0"/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20</a:t>
            </a:fld>
            <a:endParaRPr kumimoji="1" lang="th-TH" altLang="th-TH" smtClean="0"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89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0"/>
            <a:ext cx="4960937" cy="3721100"/>
          </a:xfrm>
          <a:ln/>
        </p:spPr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3797300"/>
            <a:ext cx="6540500" cy="6210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th-TH" sz="1600" b="1" u="sng" smtClean="0">
                <a:latin typeface="Angsana New" panose="02020603050405020304" pitchFamily="18" charset="-34"/>
              </a:rPr>
              <a:t>การระบุความเสี่ยง</a:t>
            </a:r>
            <a:r>
              <a:rPr lang="th-TH" altLang="th-TH" sz="1600" b="1" smtClean="0">
                <a:latin typeface="Angsana New" panose="02020603050405020304" pitchFamily="18" charset="-34"/>
              </a:rPr>
              <a:t> (Risk Identification)</a:t>
            </a:r>
          </a:p>
          <a:p>
            <a:pPr eaLnBrk="1" hangingPunct="1"/>
            <a:r>
              <a:rPr lang="th-TH" altLang="th-TH" sz="1600" b="1" smtClean="0">
                <a:latin typeface="Angsana New" panose="02020603050405020304" pitchFamily="18" charset="-34"/>
              </a:rPr>
              <a:t>หลังจากศึกษาทำความเข้าใจวัตถุประสงค์ขององค์กรแล้ว ควรพิจารณา</a:t>
            </a:r>
            <a:br>
              <a:rPr lang="th-TH" altLang="th-TH" sz="1600" b="1" smtClean="0">
                <a:latin typeface="Angsana New" panose="02020603050405020304" pitchFamily="18" charset="-34"/>
              </a:rPr>
            </a:br>
            <a:r>
              <a:rPr lang="th-TH" altLang="th-TH" sz="1600" b="1" smtClean="0">
                <a:latin typeface="Angsana New" panose="02020603050405020304" pitchFamily="18" charset="-34"/>
              </a:rPr>
              <a:t>ระบุความเสี่ยงทั้งจากปัจจัยภายในและภายนอกที่มีผลกระทบต่อการบรรลุ</a:t>
            </a:r>
            <a:r>
              <a:rPr lang="en-US" altLang="th-TH" sz="1600" b="1" smtClean="0">
                <a:latin typeface="Angsana New" panose="02020603050405020304" pitchFamily="18" charset="-34"/>
              </a:rPr>
              <a:t/>
            </a:r>
            <a:br>
              <a:rPr lang="en-US" altLang="th-TH" sz="1600" b="1" smtClean="0">
                <a:latin typeface="Angsana New" panose="02020603050405020304" pitchFamily="18" charset="-34"/>
              </a:rPr>
            </a:br>
            <a:r>
              <a:rPr lang="th-TH" altLang="th-TH" sz="1600" b="1" smtClean="0">
                <a:latin typeface="Angsana New" panose="02020603050405020304" pitchFamily="18" charset="-34"/>
              </a:rPr>
              <a:t>วัตถุประสงค์ขององค์กรทั้งในระดับองค์กรและระดับกิจกรรม</a:t>
            </a:r>
          </a:p>
          <a:p>
            <a:pPr eaLnBrk="1" hangingPunct="1"/>
            <a:r>
              <a:rPr lang="th-TH" altLang="th-TH" sz="1600" b="1" smtClean="0">
                <a:latin typeface="Angsana New" panose="02020603050405020304" pitchFamily="18" charset="-34"/>
              </a:rPr>
              <a:t>การระบุความเสี่ยง</a:t>
            </a:r>
            <a:r>
              <a:rPr lang="th-TH" altLang="th-TH" sz="1600" b="1" smtClean="0">
                <a:solidFill>
                  <a:schemeClr val="tx2"/>
                </a:solidFill>
              </a:rPr>
              <a:t>เป็นการกำหนดว่ามีปัจจัยใดบ้างที่จะส่งผลกระทบทำให้</a:t>
            </a:r>
            <a:br>
              <a:rPr lang="th-TH" altLang="th-TH" sz="1600" b="1" smtClean="0">
                <a:solidFill>
                  <a:schemeClr val="tx2"/>
                </a:solidFill>
              </a:rPr>
            </a:br>
            <a:r>
              <a:rPr lang="th-TH" altLang="th-TH" sz="1600" b="1" smtClean="0">
                <a:solidFill>
                  <a:schemeClr val="tx2"/>
                </a:solidFill>
              </a:rPr>
              <a:t>การดำเนินงานไม่บรรลุผลสำเร็จตามวัตถุประสงค์ที่กำหนดไว้ ซึ่งควรทำ</a:t>
            </a:r>
            <a:br>
              <a:rPr lang="th-TH" altLang="th-TH" sz="1600" b="1" smtClean="0">
                <a:solidFill>
                  <a:schemeClr val="tx2"/>
                </a:solidFill>
              </a:rPr>
            </a:br>
            <a:r>
              <a:rPr lang="th-TH" altLang="th-TH" sz="1600" b="1" smtClean="0">
                <a:solidFill>
                  <a:schemeClr val="tx2"/>
                </a:solidFill>
              </a:rPr>
              <a:t>ในทุกระดับของการปฏิบัติงานและทุกกิจกรรม ทั้งในกิจกรรมที่เกี่ยวข้องกับ</a:t>
            </a:r>
            <a:br>
              <a:rPr lang="th-TH" altLang="th-TH" sz="1600" b="1" smtClean="0">
                <a:solidFill>
                  <a:schemeClr val="tx2"/>
                </a:solidFill>
              </a:rPr>
            </a:br>
            <a:r>
              <a:rPr lang="th-TH" altLang="th-TH" sz="1600" b="1" smtClean="0">
                <a:solidFill>
                  <a:schemeClr val="tx2"/>
                </a:solidFill>
              </a:rPr>
              <a:t>การปฏิบัติงาน การเงิน และการรายงาน</a:t>
            </a:r>
            <a:endParaRPr lang="th-TH" altLang="th-TH" sz="1600" b="1" smtClean="0"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0151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sz="1800" smtClean="0"/>
          </a:p>
        </p:txBody>
      </p:sp>
    </p:spTree>
    <p:extLst>
      <p:ext uri="{BB962C8B-B14F-4D97-AF65-F5344CB8AC3E}">
        <p14:creationId xmlns:p14="http://schemas.microsoft.com/office/powerpoint/2010/main" val="333470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sz="1800" smtClean="0"/>
          </a:p>
        </p:txBody>
      </p:sp>
    </p:spTree>
    <p:extLst>
      <p:ext uri="{BB962C8B-B14F-4D97-AF65-F5344CB8AC3E}">
        <p14:creationId xmlns:p14="http://schemas.microsoft.com/office/powerpoint/2010/main" val="1680001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sz="1800" smtClean="0"/>
          </a:p>
        </p:txBody>
      </p:sp>
    </p:spTree>
    <p:extLst>
      <p:ext uri="{BB962C8B-B14F-4D97-AF65-F5344CB8AC3E}">
        <p14:creationId xmlns:p14="http://schemas.microsoft.com/office/powerpoint/2010/main" val="2086258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sz="1800" smtClean="0"/>
          </a:p>
        </p:txBody>
      </p:sp>
    </p:spTree>
    <p:extLst>
      <p:ext uri="{BB962C8B-B14F-4D97-AF65-F5344CB8AC3E}">
        <p14:creationId xmlns:p14="http://schemas.microsoft.com/office/powerpoint/2010/main" val="2271950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sz="1800" smtClean="0"/>
          </a:p>
        </p:txBody>
      </p:sp>
    </p:spTree>
    <p:extLst>
      <p:ext uri="{BB962C8B-B14F-4D97-AF65-F5344CB8AC3E}">
        <p14:creationId xmlns:p14="http://schemas.microsoft.com/office/powerpoint/2010/main" val="1859274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sz="1800" smtClean="0"/>
          </a:p>
        </p:txBody>
      </p:sp>
    </p:spTree>
    <p:extLst>
      <p:ext uri="{BB962C8B-B14F-4D97-AF65-F5344CB8AC3E}">
        <p14:creationId xmlns:p14="http://schemas.microsoft.com/office/powerpoint/2010/main" val="366001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r>
              <a:rPr lang="en-US" altLang="th-TH" sz="1200" smtClean="0">
                <a:solidFill>
                  <a:srgbClr val="0000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การจัดระบบการควบคุมภายใน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r>
              <a:rPr lang="en-US" altLang="th-TH" sz="1200" smtClean="0">
                <a:solidFill>
                  <a:srgbClr val="0000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สำนักกำกับและพัฒนาการตรวจสอบภาครัฐ  กรมบัญชีกลาง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fld id="{13A5FBEC-46A4-4F39-BCCD-019BC0603446}" type="slidenum">
              <a:rPr lang="en-US" altLang="th-TH" sz="1200" smtClean="0">
                <a:solidFill>
                  <a:srgbClr val="0000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/>
              <a:t>2</a:t>
            </a:fld>
            <a:endParaRPr lang="th-TH" altLang="th-TH" sz="1200" smtClean="0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2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638859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sz="1800" smtClean="0"/>
          </a:p>
        </p:txBody>
      </p:sp>
    </p:spTree>
    <p:extLst>
      <p:ext uri="{BB962C8B-B14F-4D97-AF65-F5344CB8AC3E}">
        <p14:creationId xmlns:p14="http://schemas.microsoft.com/office/powerpoint/2010/main" val="1157404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sz="1800" smtClean="0"/>
          </a:p>
        </p:txBody>
      </p:sp>
    </p:spTree>
    <p:extLst>
      <p:ext uri="{BB962C8B-B14F-4D97-AF65-F5344CB8AC3E}">
        <p14:creationId xmlns:p14="http://schemas.microsoft.com/office/powerpoint/2010/main" val="11739567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sz="1800" smtClean="0"/>
          </a:p>
        </p:txBody>
      </p:sp>
    </p:spTree>
    <p:extLst>
      <p:ext uri="{BB962C8B-B14F-4D97-AF65-F5344CB8AC3E}">
        <p14:creationId xmlns:p14="http://schemas.microsoft.com/office/powerpoint/2010/main" val="2476959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sz="1800" smtClean="0"/>
          </a:p>
        </p:txBody>
      </p:sp>
    </p:spTree>
    <p:extLst>
      <p:ext uri="{BB962C8B-B14F-4D97-AF65-F5344CB8AC3E}">
        <p14:creationId xmlns:p14="http://schemas.microsoft.com/office/powerpoint/2010/main" val="1834125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sz="1800" smtClean="0"/>
          </a:p>
        </p:txBody>
      </p:sp>
    </p:spTree>
    <p:extLst>
      <p:ext uri="{BB962C8B-B14F-4D97-AF65-F5344CB8AC3E}">
        <p14:creationId xmlns:p14="http://schemas.microsoft.com/office/powerpoint/2010/main" val="3574834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sz="1800" smtClean="0"/>
          </a:p>
        </p:txBody>
      </p:sp>
    </p:spTree>
    <p:extLst>
      <p:ext uri="{BB962C8B-B14F-4D97-AF65-F5344CB8AC3E}">
        <p14:creationId xmlns:p14="http://schemas.microsoft.com/office/powerpoint/2010/main" val="2593863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endParaRPr kumimoji="1" lang="en-US" altLang="th-TH" sz="1200" smtClean="0"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r>
              <a:rPr kumimoji="1" lang="th-TH" altLang="th-TH" sz="1200" smtClean="0">
                <a:latin typeface="Times New Roman" panose="02020603050405020304" pitchFamily="18" charset="0"/>
                <a:cs typeface="Angsana New" panose="02020603050405020304" pitchFamily="18" charset="-34"/>
              </a:rPr>
              <a:t>กองตรวจสอบภาครัฐ  กรมบัญชีกลาง</a:t>
            </a:r>
            <a:endParaRPr kumimoji="1" lang="en-US" altLang="th-TH" sz="1200" smtClean="0"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fld id="{CC8191E9-90E0-4114-973D-22C24C0228DF}" type="slidenum">
              <a:rPr kumimoji="1" lang="en-US" altLang="th-TH" sz="1200" smtClean="0">
                <a:latin typeface="Times New Roman" panose="02020603050405020304" pitchFamily="18" charset="0"/>
                <a:cs typeface="Angsana New" panose="02020603050405020304" pitchFamily="18" charset="-34"/>
              </a:rPr>
              <a:pPr/>
              <a:t>41</a:t>
            </a:fld>
            <a:endParaRPr kumimoji="1" lang="th-TH" altLang="th-TH" sz="1200" smtClean="0"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737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3575330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endParaRPr kumimoji="1" lang="en-US" altLang="th-TH" sz="1200" smtClean="0"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757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r>
              <a:rPr kumimoji="1" lang="th-TH" altLang="th-TH" sz="1200" smtClean="0">
                <a:latin typeface="Times New Roman" panose="02020603050405020304" pitchFamily="18" charset="0"/>
                <a:cs typeface="Angsana New" panose="02020603050405020304" pitchFamily="18" charset="-34"/>
              </a:rPr>
              <a:t>กองตรวจสอบภาครัฐ  กรมบัญชีกลาง</a:t>
            </a:r>
            <a:endParaRPr kumimoji="1" lang="en-US" altLang="th-TH" sz="1200" smtClean="0"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757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fld id="{F6415D4E-BD6C-40D2-BF79-67DA56FDC6C1}" type="slidenum">
              <a:rPr kumimoji="1" lang="en-US" altLang="th-TH" sz="1200" smtClean="0">
                <a:latin typeface="Times New Roman" panose="02020603050405020304" pitchFamily="18" charset="0"/>
                <a:cs typeface="Angsana New" panose="02020603050405020304" pitchFamily="18" charset="-34"/>
              </a:rPr>
              <a:pPr/>
              <a:t>42</a:t>
            </a:fld>
            <a:endParaRPr kumimoji="1" lang="th-TH" altLang="th-TH" sz="1200" smtClean="0"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75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1633033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endParaRPr kumimoji="1" lang="en-US" altLang="th-TH" sz="1200" smtClean="0"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911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r>
              <a:rPr kumimoji="1" lang="th-TH" altLang="th-TH" sz="1200" smtClean="0">
                <a:latin typeface="Times New Roman" panose="02020603050405020304" pitchFamily="18" charset="0"/>
                <a:cs typeface="Angsana New" panose="02020603050405020304" pitchFamily="18" charset="-34"/>
              </a:rPr>
              <a:t>กองตรวจสอบภาครัฐ  กรมบัญชีกลาง</a:t>
            </a:r>
            <a:endParaRPr kumimoji="1" lang="en-US" altLang="th-TH" sz="1200" smtClean="0"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911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 defTabSz="911225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fld id="{DE2D7753-A47F-4A56-9D3F-F32D35E4DFCA}" type="slidenum">
              <a:rPr kumimoji="1" lang="en-US" altLang="th-TH" sz="1200" smtClean="0">
                <a:latin typeface="Times New Roman" panose="02020603050405020304" pitchFamily="18" charset="0"/>
                <a:cs typeface="Angsana New" panose="02020603050405020304" pitchFamily="18" charset="-34"/>
              </a:rPr>
              <a:pPr/>
              <a:t>58</a:t>
            </a:fld>
            <a:endParaRPr kumimoji="1" lang="th-TH" altLang="th-TH" sz="1200" smtClean="0"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3890785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4" tIns="45327" rIns="90654" bIns="453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27604A-E224-4333-8642-140BE1B43D65}" type="slidenum">
              <a:rPr lang="en-US" altLang="th-TH">
                <a:cs typeface="Angsana New" panose="02020603050405020304" pitchFamily="18" charset="-34"/>
              </a:rPr>
              <a:pPr algn="r" eaLnBrk="1" hangingPunct="1">
                <a:spcBef>
                  <a:spcPct val="0"/>
                </a:spcBef>
              </a:pPr>
              <a:t>59</a:t>
            </a:fld>
            <a:endParaRPr lang="th-TH" altLang="th-TH">
              <a:cs typeface="Angsana New" panose="02020603050405020304" pitchFamily="18" charset="-34"/>
            </a:endParaRPr>
          </a:p>
        </p:txBody>
      </p:sp>
      <p:sp>
        <p:nvSpPr>
          <p:cNvPr id="93187" name="Rectangle 6"/>
          <p:cNvSpPr txBox="1">
            <a:spLocks noGrp="1" noChangeArrowheads="1"/>
          </p:cNvSpPr>
          <p:nvPr/>
        </p:nvSpPr>
        <p:spPr bwMode="auto">
          <a:xfrm>
            <a:off x="0" y="9382125"/>
            <a:ext cx="29448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2" tIns="46111" rIns="92222" bIns="46111" anchor="b"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th-TH">
                <a:latin typeface="Times New Roman" panose="02020603050405020304" pitchFamily="18" charset="0"/>
                <a:cs typeface="Angsana New" panose="02020603050405020304" pitchFamily="18" charset="-34"/>
              </a:rPr>
              <a:t>โดย  เกศริน  ภัทรเปรมเจริญ</a:t>
            </a:r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52863" y="9382125"/>
            <a:ext cx="2944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2" tIns="46111" rIns="92222" bIns="46111" anchor="b"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B4A5AC80-8C8A-4E35-A6D4-04C62C2BDDF6}" type="slidenum">
              <a:rPr lang="en-US" altLang="th-TH">
                <a:latin typeface="Times New Roman" panose="02020603050405020304" pitchFamily="18" charset="0"/>
                <a:cs typeface="Angsana New" panose="02020603050405020304" pitchFamily="18" charset="-34"/>
              </a:rPr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59</a:t>
            </a:fld>
            <a:endParaRPr lang="th-TH" altLang="th-TH"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2" tIns="46111" rIns="92222" bIns="46111"/>
          <a:lstStyle/>
          <a:p>
            <a:pPr eaLnBrk="1" hangingPunct="1"/>
            <a:endParaRPr lang="en-US" altLang="th-TH" sz="1800" smtClean="0"/>
          </a:p>
        </p:txBody>
      </p:sp>
    </p:spTree>
    <p:extLst>
      <p:ext uri="{BB962C8B-B14F-4D97-AF65-F5344CB8AC3E}">
        <p14:creationId xmlns:p14="http://schemas.microsoft.com/office/powerpoint/2010/main" val="2835997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r>
              <a:rPr lang="en-US" altLang="th-TH" sz="1200" smtClean="0">
                <a:solidFill>
                  <a:srgbClr val="0000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การจัดระบบการควบคุมภายใน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r>
              <a:rPr lang="en-US" altLang="th-TH" sz="1200" smtClean="0">
                <a:solidFill>
                  <a:srgbClr val="0000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สำนักกำกับและพัฒนาการตรวจสอบภาครัฐ  กรมบัญชีกลาง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fld id="{4C45BB0F-8685-4B8B-B195-3B569A92110B}" type="slidenum">
              <a:rPr lang="en-US" altLang="th-TH" sz="1200" smtClean="0">
                <a:solidFill>
                  <a:srgbClr val="0000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/>
              <a:t>6</a:t>
            </a:fld>
            <a:endParaRPr lang="th-TH" altLang="th-TH" sz="1200" smtClean="0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57050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4" tIns="45327" rIns="90654" bIns="453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B88BF57-E375-4F20-9658-10447804F414}" type="slidenum">
              <a:rPr lang="en-US" altLang="th-TH">
                <a:cs typeface="Angsana New" panose="02020603050405020304" pitchFamily="18" charset="-34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th-TH" altLang="th-TH">
              <a:cs typeface="Angsana New" panose="02020603050405020304" pitchFamily="18" charset="-34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4" tIns="45327" rIns="90654" bIns="453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E9ED60-CCE6-4879-AF97-7066C427C524}" type="slidenum">
              <a:rPr lang="en-US" altLang="th-TH">
                <a:cs typeface="Angsana New" panose="02020603050405020304" pitchFamily="18" charset="-34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th-TH" altLang="th-TH">
              <a:cs typeface="Angsana New" panose="02020603050405020304" pitchFamily="18" charset="-34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h-TH" sz="1800" smtClean="0"/>
          </a:p>
        </p:txBody>
      </p:sp>
    </p:spTree>
    <p:extLst>
      <p:ext uri="{BB962C8B-B14F-4D97-AF65-F5344CB8AC3E}">
        <p14:creationId xmlns:p14="http://schemas.microsoft.com/office/powerpoint/2010/main" val="311466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4" tIns="45327" rIns="90654" bIns="453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76030E-F583-4074-9D7D-C3E94D0A9903}" type="slidenum">
              <a:rPr lang="en-US" altLang="th-TH">
                <a:cs typeface="Angsana New" panose="02020603050405020304" pitchFamily="18" charset="-34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th-TH" altLang="th-TH">
              <a:cs typeface="Angsana New" panose="02020603050405020304" pitchFamily="18" charset="-34"/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4" tIns="45327" rIns="90654" bIns="453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AB0DB4-81E6-4EC0-9A84-B6F0098CC4D2}" type="slidenum">
              <a:rPr lang="en-US" altLang="th-TH">
                <a:cs typeface="Angsana New" panose="02020603050405020304" pitchFamily="18" charset="-34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th-TH" altLang="th-TH">
              <a:cs typeface="Angsana New" panose="02020603050405020304" pitchFamily="18" charset="-34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h-TH" sz="1800" smtClean="0"/>
          </a:p>
        </p:txBody>
      </p:sp>
    </p:spTree>
    <p:extLst>
      <p:ext uri="{BB962C8B-B14F-4D97-AF65-F5344CB8AC3E}">
        <p14:creationId xmlns:p14="http://schemas.microsoft.com/office/powerpoint/2010/main" val="2636356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4" tIns="45327" rIns="90654" bIns="453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79F7CF-3690-443A-9E36-52CA1746F15D}" type="slidenum">
              <a:rPr lang="en-US" altLang="th-TH">
                <a:cs typeface="Angsana New" panose="02020603050405020304" pitchFamily="18" charset="-34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th-TH" altLang="th-TH">
              <a:cs typeface="Angsana New" panose="02020603050405020304" pitchFamily="18" charset="-34"/>
            </a:endParaRPr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4" tIns="45327" rIns="90654" bIns="453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39BE4D7-7625-4C19-8EA0-E0BC21A98F8D}" type="slidenum">
              <a:rPr lang="en-US" altLang="th-TH">
                <a:cs typeface="Angsana New" panose="02020603050405020304" pitchFamily="18" charset="-34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th-TH" altLang="th-TH">
              <a:cs typeface="Angsana New" panose="02020603050405020304" pitchFamily="18" charset="-34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h-TH" sz="1800" smtClean="0"/>
          </a:p>
        </p:txBody>
      </p:sp>
    </p:spTree>
    <p:extLst>
      <p:ext uri="{BB962C8B-B14F-4D97-AF65-F5344CB8AC3E}">
        <p14:creationId xmlns:p14="http://schemas.microsoft.com/office/powerpoint/2010/main" val="3075945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4" tIns="45327" rIns="90654" bIns="453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3B4463-DFB5-4C5D-8606-053F322E733A}" type="slidenum">
              <a:rPr lang="en-US" altLang="th-TH">
                <a:cs typeface="Angsana New" panose="02020603050405020304" pitchFamily="18" charset="-34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th-TH" altLang="th-TH">
              <a:cs typeface="Angsana New" panose="02020603050405020304" pitchFamily="18" charset="-34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4" tIns="45327" rIns="90654" bIns="453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03653F-B019-4E38-92D1-BEF4F417C051}" type="slidenum">
              <a:rPr lang="en-US" altLang="th-TH">
                <a:cs typeface="Angsana New" panose="02020603050405020304" pitchFamily="18" charset="-34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th-TH" altLang="th-TH">
              <a:cs typeface="Angsana New" panose="02020603050405020304" pitchFamily="18" charset="-34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h-TH" sz="1800" smtClean="0"/>
          </a:p>
        </p:txBody>
      </p:sp>
    </p:spTree>
    <p:extLst>
      <p:ext uri="{BB962C8B-B14F-4D97-AF65-F5344CB8AC3E}">
        <p14:creationId xmlns:p14="http://schemas.microsoft.com/office/powerpoint/2010/main" val="827758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sz="1800" smtClean="0"/>
          </a:p>
        </p:txBody>
      </p:sp>
    </p:spTree>
    <p:extLst>
      <p:ext uri="{BB962C8B-B14F-4D97-AF65-F5344CB8AC3E}">
        <p14:creationId xmlns:p14="http://schemas.microsoft.com/office/powerpoint/2010/main" val="269369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sz="1800" smtClean="0"/>
          </a:p>
        </p:txBody>
      </p:sp>
    </p:spTree>
    <p:extLst>
      <p:ext uri="{BB962C8B-B14F-4D97-AF65-F5344CB8AC3E}">
        <p14:creationId xmlns:p14="http://schemas.microsoft.com/office/powerpoint/2010/main" val="51064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40EA-42B2-481F-B162-6AD168CA255B}" type="datetime1">
              <a:rPr lang="th-TH" smtClean="0"/>
              <a:t>20/11/61</a:t>
            </a:fld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B5793-5883-44A3-8E65-D4FA3F542809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8382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C9C6-AFF2-4898-AC09-53CAA08EB99E}" type="datetime1">
              <a:rPr lang="th-TH" smtClean="0"/>
              <a:t>20/11/61</a:t>
            </a:fld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B28A6-1CF2-43E1-88F4-1E240AAA51C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5805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C78EC-2D02-40A2-9377-5693EF795EF0}" type="datetime1">
              <a:rPr lang="th-TH" smtClean="0"/>
              <a:t>20/11/61</a:t>
            </a:fld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6A148-31A5-4772-9FA4-1B8F80913B8D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1938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6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D481-3F7B-4933-886D-521394403662}" type="datetime1">
              <a:rPr lang="th-TH" smtClean="0"/>
              <a:t>20/11/61</a:t>
            </a:fld>
            <a:endParaRPr lang="th-TH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3853-6218-44EB-AE52-27744FC6433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076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685800" y="768350"/>
            <a:ext cx="7772400" cy="532765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3" name="Rectangle 6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8116A-CC19-4408-AB77-DDC246CF4E25}" type="datetime1">
              <a:rPr lang="th-TH" smtClean="0"/>
              <a:t>20/11/61</a:t>
            </a:fld>
            <a:endParaRPr lang="th-TH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F33E3-FFBF-4FB1-9C0C-DD2F12FE929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839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2E100-DB05-43C2-9BC0-EB00FB167A4B}" type="datetime1">
              <a:rPr lang="th-TH" smtClean="0"/>
              <a:t>20/11/61</a:t>
            </a:fld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AF776-F210-44C5-8E25-C6B5A0BDAE6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5981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323E4-1FDC-4853-A1CE-6836DC9D02BB}" type="datetime1">
              <a:rPr lang="th-TH" smtClean="0"/>
              <a:t>20/11/61</a:t>
            </a:fld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EA4C0-889D-4B71-8F9C-448B970E877B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1557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54AE6-A747-43FC-874A-4BF1E5861F4E}" type="datetime1">
              <a:rPr lang="th-TH" smtClean="0"/>
              <a:t>20/11/61</a:t>
            </a:fld>
            <a:endParaRPr lang="th-T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7AB96-5193-4528-A5A2-E4011E70433B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042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C6ADF-2816-4CF9-A9E4-954E14E956A7}" type="datetime1">
              <a:rPr lang="th-TH" smtClean="0"/>
              <a:t>20/11/61</a:t>
            </a:fld>
            <a:endParaRPr lang="th-TH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61A92-C05C-4377-BEAD-2171A46533FD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2880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891F1-5FC0-4DDF-A0C7-DE0DF955960E}" type="datetime1">
              <a:rPr lang="th-TH" smtClean="0"/>
              <a:t>20/11/61</a:t>
            </a:fld>
            <a:endParaRPr lang="th-TH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DCC34-1D8E-4138-B171-5CE486070F9B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23679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19F40-C8FD-4801-9C74-33FD93AA8BD2}" type="datetime1">
              <a:rPr lang="th-TH" smtClean="0"/>
              <a:t>20/11/61</a:t>
            </a:fld>
            <a:endParaRPr lang="th-TH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6BA37-DEEF-4C1C-BCAB-E3CDAF981118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4423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EA2D1-AB65-4997-9489-A88842D36705}" type="datetime1">
              <a:rPr lang="th-TH" smtClean="0"/>
              <a:t>20/11/61</a:t>
            </a:fld>
            <a:endParaRPr lang="th-T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4CAA5-335D-47FA-A812-79C82C17629B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8642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858B1-968D-4C17-B48D-B5ACB4822219}" type="datetime1">
              <a:rPr lang="th-TH" smtClean="0"/>
              <a:t>20/11/61</a:t>
            </a:fld>
            <a:endParaRPr lang="th-T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0E15C-BAAF-46A8-9357-C6442AA94564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0656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th-TH" altLang="th-TH" sz="2400" smtClean="0">
              <a:cs typeface="Angsana New" panose="02020603050405020304" pitchFamily="18" charset="-34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th-TH" altLang="th-TH" sz="2400" smtClean="0">
              <a:cs typeface="Angsana New" panose="02020603050405020304" pitchFamily="18" charset="-34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th-TH" altLang="th-TH" sz="2400" smtClean="0">
              <a:cs typeface="Angsana New" panose="02020603050405020304" pitchFamily="18" charset="-34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th-TH" altLang="th-TH" sz="2400" smtClean="0">
              <a:cs typeface="Angsana New" panose="02020603050405020304" pitchFamily="18" charset="-34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th-TH" altLang="th-TH" sz="2400" smtClean="0">
              <a:cs typeface="Angsana New" panose="02020603050405020304" pitchFamily="18" charset="-34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th-TH" altLang="th-TH" sz="2400" smtClean="0">
              <a:cs typeface="Angsana New" panose="02020603050405020304" pitchFamily="18" charset="-34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th-TH" altLang="th-TH" sz="2400" smtClean="0">
              <a:cs typeface="Angsana New" panose="02020603050405020304" pitchFamily="18" charset="-34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Click to edit Master text styles</a:t>
            </a:r>
          </a:p>
          <a:p>
            <a:pPr lvl="1"/>
            <a:r>
              <a:rPr lang="th-TH" altLang="th-TH" smtClean="0"/>
              <a:t>Second level</a:t>
            </a:r>
          </a:p>
          <a:p>
            <a:pPr lvl="2"/>
            <a:r>
              <a:rPr lang="th-TH" altLang="th-TH" smtClean="0"/>
              <a:t>Third level</a:t>
            </a:r>
          </a:p>
          <a:p>
            <a:pPr lvl="3"/>
            <a:r>
              <a:rPr lang="th-TH" altLang="th-TH" smtClean="0"/>
              <a:t>Fourth level</a:t>
            </a:r>
          </a:p>
          <a:p>
            <a:pPr lvl="4"/>
            <a:r>
              <a:rPr lang="th-TH" altLang="th-TH" smtClean="0"/>
              <a:t>Fifth level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fld id="{A7922AE2-E075-4902-8C6F-E2E3833DEF7E}" type="datetime1">
              <a:rPr lang="th-TH" smtClean="0"/>
              <a:t>20/11/61</a:t>
            </a:fld>
            <a:endParaRPr lang="th-TH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86752A37-24EE-4E95-B3BD-E85E4DD316E2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20110104095245_36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14688"/>
            <a:ext cx="56388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289050" y="533400"/>
            <a:ext cx="6705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JasmineUPC" panose="02020603050405020304" pitchFamily="18" charset="-34"/>
              </a:rPr>
              <a:t>มาตรฐานและหลักเกณฑ์                ปฏิบัติการควบคุมภายใน                   สำหรับหน่วยงานของรัฐ พ.ศ. 2561</a:t>
            </a:r>
          </a:p>
        </p:txBody>
      </p:sp>
      <p:sp>
        <p:nvSpPr>
          <p:cNvPr id="6148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42677E-330D-4AE9-A765-54D789AC895E}" type="slidenum">
              <a:rPr lang="en-US" altLang="th-TH" sz="1400" smtClean="0">
                <a:latin typeface="+mn-lt"/>
                <a:cs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th-TH" altLang="th-TH" sz="1400" dirty="0" smtClean="0">
              <a:latin typeface="+mn-lt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219200" y="685800"/>
            <a:ext cx="7086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th-TH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</a:t>
            </a:r>
            <a:endParaRPr lang="th-TH" altLang="th-TH" sz="4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9538" y="1981200"/>
            <a:ext cx="8958262" cy="35829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 eaLnBrk="0" hangingPunct="0"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 eaLnBrk="0" hangingPunct="0"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 eaLnBrk="0" hangingPunct="0"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 eaLnBrk="0" hangingPunct="0"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th-TH" sz="3600" b="1" dirty="0" smtClean="0">
                <a:latin typeface="JasmineUPC" panose="02020603050405020304" pitchFamily="18" charset="-34"/>
              </a:rPr>
              <a:t>แนวคิด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JasmineUPC" panose="02020603050405020304" pitchFamily="18" charset="-34"/>
              </a:rPr>
              <a:t>1.</a:t>
            </a:r>
            <a:r>
              <a:rPr lang="th-TH" sz="2400" b="1" dirty="0" smtClean="0">
                <a:solidFill>
                  <a:srgbClr val="FF0000"/>
                </a:solidFill>
                <a:latin typeface="JasmineUPC" panose="02020603050405020304" pitchFamily="18" charset="-34"/>
              </a:rPr>
              <a:t> เป็นกลไกให้บรรลุ</a:t>
            </a:r>
            <a:r>
              <a:rPr lang="th-TH" sz="2400" b="1" dirty="0">
                <a:solidFill>
                  <a:srgbClr val="FF0000"/>
                </a:solidFill>
                <a:latin typeface="JasmineUPC" panose="02020603050405020304" pitchFamily="18" charset="-34"/>
              </a:rPr>
              <a:t>วัตถุประสงค์การควบคุมภายในด้านใดด้านหนึ่ง หรือหลาย</a:t>
            </a:r>
            <a:r>
              <a:rPr lang="th-TH" sz="2400" b="1" dirty="0" smtClean="0">
                <a:solidFill>
                  <a:srgbClr val="FF0000"/>
                </a:solidFill>
                <a:latin typeface="JasmineUPC" panose="02020603050405020304" pitchFamily="18" charset="-34"/>
              </a:rPr>
              <a:t>ด้าน</a:t>
            </a:r>
          </a:p>
          <a:p>
            <a:pPr>
              <a:defRPr/>
            </a:pPr>
            <a:r>
              <a:rPr lang="th-TH" sz="2400" b="1" dirty="0" smtClean="0">
                <a:solidFill>
                  <a:srgbClr val="0066FF"/>
                </a:solidFill>
                <a:latin typeface="JasmineUPC" panose="02020603050405020304" pitchFamily="18" charset="-34"/>
              </a:rPr>
              <a:t>2. แทรกใน</a:t>
            </a:r>
            <a:r>
              <a:rPr lang="th-TH" sz="2400" b="1" dirty="0">
                <a:solidFill>
                  <a:srgbClr val="0066FF"/>
                </a:solidFill>
                <a:latin typeface="JasmineUPC" panose="02020603050405020304" pitchFamily="18" charset="-34"/>
              </a:rPr>
              <a:t>การ</a:t>
            </a:r>
            <a:r>
              <a:rPr lang="th-TH" sz="2400" b="1" dirty="0" smtClean="0">
                <a:solidFill>
                  <a:srgbClr val="0066FF"/>
                </a:solidFill>
                <a:latin typeface="JasmineUPC" panose="02020603050405020304" pitchFamily="18" charset="-34"/>
              </a:rPr>
              <a:t>ปฏิบัติงานปกติ ทำเป็นขั้นตอน</a:t>
            </a:r>
            <a:r>
              <a:rPr lang="th-TH" sz="2400" b="1" dirty="0">
                <a:solidFill>
                  <a:srgbClr val="0066FF"/>
                </a:solidFill>
                <a:latin typeface="JasmineUPC" panose="02020603050405020304" pitchFamily="18" charset="-34"/>
              </a:rPr>
              <a:t> </a:t>
            </a:r>
            <a:r>
              <a:rPr lang="th-TH" sz="2400" b="1" dirty="0" smtClean="0">
                <a:solidFill>
                  <a:srgbClr val="0066FF"/>
                </a:solidFill>
                <a:latin typeface="JasmineUPC" panose="02020603050405020304" pitchFamily="18" charset="-34"/>
              </a:rPr>
              <a:t>ต่อเนื่อง มิใช่ผล</a:t>
            </a:r>
            <a:r>
              <a:rPr lang="th-TH" sz="2400" b="1" dirty="0">
                <a:solidFill>
                  <a:srgbClr val="0066FF"/>
                </a:solidFill>
                <a:latin typeface="JasmineUPC" panose="02020603050405020304" pitchFamily="18" charset="-34"/>
              </a:rPr>
              <a:t>สุดท้ายของการ</a:t>
            </a:r>
            <a:r>
              <a:rPr lang="th-TH" sz="2400" b="1" dirty="0" smtClean="0">
                <a:solidFill>
                  <a:srgbClr val="0066FF"/>
                </a:solidFill>
                <a:latin typeface="JasmineUPC" panose="02020603050405020304" pitchFamily="18" charset="-34"/>
              </a:rPr>
              <a:t>กระทำ</a:t>
            </a:r>
          </a:p>
          <a:p>
            <a:pPr>
              <a:defRPr/>
            </a:pPr>
            <a:r>
              <a:rPr lang="th-TH" sz="2400" b="1" dirty="0">
                <a:solidFill>
                  <a:srgbClr val="0066FF"/>
                </a:solidFill>
                <a:latin typeface="JasmineUPC" panose="02020603050405020304" pitchFamily="18" charset="-34"/>
              </a:rPr>
              <a:t> </a:t>
            </a:r>
            <a:r>
              <a:rPr lang="th-TH" sz="2400" b="1" dirty="0" smtClean="0">
                <a:solidFill>
                  <a:srgbClr val="0066FF"/>
                </a:solidFill>
                <a:latin typeface="JasmineUPC" panose="02020603050405020304" pitchFamily="18" charset="-34"/>
              </a:rPr>
              <a:t>   (ไม่ใช่ผลสำเร็จ)</a:t>
            </a:r>
            <a:endParaRPr lang="th-TH" sz="2400" b="1" dirty="0">
              <a:solidFill>
                <a:srgbClr val="0066FF"/>
              </a:solidFill>
              <a:latin typeface="JasmineUPC" panose="02020603050405020304" pitchFamily="18" charset="-34"/>
            </a:endParaRPr>
          </a:p>
          <a:p>
            <a:pPr>
              <a:defRPr/>
            </a:pP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JasmineUPC" panose="02020603050405020304" pitchFamily="18" charset="-34"/>
              </a:rPr>
              <a:t>3</a:t>
            </a:r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latin typeface="JasmineUPC" panose="02020603050405020304" pitchFamily="18" charset="-34"/>
              </a:rPr>
              <a:t>. เกิดขึ้น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JasmineUPC" panose="02020603050405020304" pitchFamily="18" charset="-34"/>
              </a:rPr>
              <a:t>ได้โดยบุคลากรของหน่วยงานของรัฐ </a:t>
            </a:r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latin typeface="JasmineUPC" panose="02020603050405020304" pitchFamily="18" charset="-34"/>
              </a:rPr>
              <a:t>ไม่ใช่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JasmineUPC" panose="02020603050405020304" pitchFamily="18" charset="-34"/>
              </a:rPr>
              <a:t>เพียงการกำหนดนโยบาย </a:t>
            </a:r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latin typeface="JasmineUPC" panose="02020603050405020304" pitchFamily="18" charset="-34"/>
              </a:rPr>
              <a:t>ระบบงาน</a:t>
            </a:r>
          </a:p>
          <a:p>
            <a:pPr>
              <a:defRPr/>
            </a:pP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JasmineUPC" panose="02020603050405020304" pitchFamily="18" charset="-34"/>
              </a:rPr>
              <a:t> </a:t>
            </a:r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latin typeface="JasmineUPC" panose="02020603050405020304" pitchFamily="18" charset="-34"/>
              </a:rPr>
              <a:t>   คู่มือ แบบฟอร์ม ต้องปฏิบัติด้วย</a:t>
            </a:r>
            <a:endParaRPr lang="th-TH" sz="2400" b="1" dirty="0">
              <a:solidFill>
                <a:schemeClr val="accent1">
                  <a:lumMod val="50000"/>
                </a:schemeClr>
              </a:solidFill>
              <a:latin typeface="JasmineUPC" panose="02020603050405020304" pitchFamily="18" charset="-34"/>
            </a:endParaRPr>
          </a:p>
          <a:p>
            <a:pPr>
              <a:defRPr/>
            </a:pPr>
            <a:r>
              <a:rPr lang="th-TH" sz="2400" b="1" dirty="0">
                <a:solidFill>
                  <a:srgbClr val="7030A0"/>
                </a:solidFill>
                <a:latin typeface="JasmineUPC" panose="02020603050405020304" pitchFamily="18" charset="-34"/>
              </a:rPr>
              <a:t>4</a:t>
            </a:r>
            <a:r>
              <a:rPr lang="th-TH" sz="2400" b="1" dirty="0" smtClean="0">
                <a:solidFill>
                  <a:srgbClr val="7030A0"/>
                </a:solidFill>
                <a:latin typeface="JasmineUPC" panose="02020603050405020304" pitchFamily="18" charset="-34"/>
              </a:rPr>
              <a:t>. ให้</a:t>
            </a:r>
            <a:r>
              <a:rPr lang="th-TH" sz="2400" b="1" dirty="0">
                <a:solidFill>
                  <a:srgbClr val="7030A0"/>
                </a:solidFill>
                <a:latin typeface="JasmineUPC" panose="02020603050405020304" pitchFamily="18" charset="-34"/>
              </a:rPr>
              <a:t>ความเชื่อมั่นอย่างสมเหตุสมผลว่าจะบรรลุตามวัตถุประสงค์ </a:t>
            </a:r>
            <a:r>
              <a:rPr lang="th-TH" sz="2400" b="1" dirty="0" smtClean="0">
                <a:solidFill>
                  <a:srgbClr val="7030A0"/>
                </a:solidFill>
                <a:latin typeface="JasmineUPC" panose="02020603050405020304" pitchFamily="18" charset="-34"/>
              </a:rPr>
              <a:t>ไม่ใช่บรรลุอย่างสมบูรณ์</a:t>
            </a:r>
            <a:endParaRPr lang="en-US" sz="2400" b="1" dirty="0">
              <a:solidFill>
                <a:srgbClr val="7030A0"/>
              </a:solidFill>
              <a:latin typeface="JasmineUPC" panose="02020603050405020304" pitchFamily="18" charset="-34"/>
            </a:endParaRPr>
          </a:p>
          <a:p>
            <a:pPr>
              <a:defRPr/>
            </a:pP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JasmineUPC" panose="02020603050405020304" pitchFamily="18" charset="-34"/>
              </a:rPr>
              <a:t>5. ควร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JasmineUPC" panose="02020603050405020304" pitchFamily="18" charset="-34"/>
              </a:rPr>
              <a:t>กำหนดให้เหมาะสมกับโครงสร้างองค์กรและภารกิจของหน่วยงานของรัฐ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JasmineUPC" panose="02020603050405020304" pitchFamily="18" charset="-34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th-TH" sz="2400" b="1" dirty="0" smtClean="0">
              <a:latin typeface="Comic Sans MS" pitchFamily="66" charset="0"/>
            </a:endParaRPr>
          </a:p>
        </p:txBody>
      </p:sp>
      <p:sp>
        <p:nvSpPr>
          <p:cNvPr id="20484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115926-C840-4015-93F6-CA68FDC6746F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th-TH" altLang="th-TH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11150" y="1981200"/>
            <a:ext cx="8767763" cy="4262438"/>
          </a:xfrm>
        </p:spPr>
        <p:txBody>
          <a:bodyPr>
            <a:noAutofit/>
          </a:bodyPr>
          <a:lstStyle/>
          <a:p>
            <a:pPr marL="0" indent="0" algn="thaiDist">
              <a:buFont typeface="Wingdings" panose="05000000000000000000" pitchFamily="2" charset="2"/>
              <a:buNone/>
              <a:defRPr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วัตถุประสงค์ของการควบคุมภายใน </a:t>
            </a:r>
          </a:p>
          <a:p>
            <a:pPr algn="thaiDi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ด้านการดำเนินงาน </a:t>
            </a: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(Operations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Objectives</a:t>
            </a:r>
            <a:r>
              <a:rPr 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2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2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มีประสิทธิผลและประสิทธิภาพของการดำเนินงาน </a:t>
            </a:r>
            <a:r>
              <a:rPr lang="th-TH" sz="22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 การ</a:t>
            </a:r>
            <a:r>
              <a:rPr lang="th-TH" sz="2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บรรลุเป้าหมายด้านการ</a:t>
            </a:r>
            <a:r>
              <a:rPr lang="th-TH" sz="22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 การเงิน</a:t>
            </a:r>
          </a:p>
          <a:p>
            <a:pPr marL="0" indent="0" algn="thaiDi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h-TH" sz="2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ตลอดจนการใช้ทรัพยากร การดูแลรักษาทรัพย์สิน การ</a:t>
            </a:r>
            <a:r>
              <a:rPr lang="th-TH" sz="22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ป้องกัน</a:t>
            </a:r>
            <a:r>
              <a:rPr lang="th-TH" sz="2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2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</a:t>
            </a:r>
            <a:r>
              <a:rPr lang="th-TH" sz="2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22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ผิดพลาด ความเสียหาย การรั่วไหล</a:t>
            </a:r>
          </a:p>
          <a:p>
            <a:pPr marL="0" indent="0" algn="thaiDi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h-TH" sz="2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2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สิ้นเปลือง การ</a:t>
            </a:r>
            <a:r>
              <a:rPr lang="th-TH" sz="2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ทุจริต</a:t>
            </a:r>
            <a:r>
              <a:rPr lang="th-TH" sz="22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ของหน่วยงาน ในหน่วยงาน</a:t>
            </a:r>
            <a:endParaRPr lang="th-TH" sz="22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วัตถุประสงค์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ด้านการรายงาน </a:t>
            </a: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(Reporting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Objectives)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รายงานทาง</a:t>
            </a:r>
            <a:r>
              <a:rPr lang="th-TH" sz="2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การเงิน</a:t>
            </a:r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 ไม่ใช่</a:t>
            </a:r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การเงิน ที่ใช้</a:t>
            </a:r>
            <a:r>
              <a:rPr lang="th-TH" sz="2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+ ภายนอกหน่วยงาน</a:t>
            </a:r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</a:t>
            </a:r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ที่เชื่อถือได้ </a:t>
            </a:r>
            <a:r>
              <a:rPr lang="th-TH" sz="2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ทันเวลา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โปร่งใส + ข้อกำหนดอื่นของทางราชการ</a:t>
            </a:r>
            <a:endParaRPr lang="en-US" sz="22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ด้านการปฏิบัติตามกฎหมาย ระเบียบและ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ข้อบังคับ </a:t>
            </a:r>
            <a:r>
              <a:rPr 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(Compliance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Objectives)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การ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ปฏิบัติตามกฎหมาย ระเบียบ </a:t>
            </a:r>
            <a:r>
              <a:rPr lang="th-TH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ข้อบังคับ มติ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คณะรัฐมนตรีที่เกี่ยวข้อง</a:t>
            </a:r>
            <a:r>
              <a:rPr lang="th-TH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กับการ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 </a:t>
            </a:r>
            <a:r>
              <a:rPr lang="th-TH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 ข้อกำหนดอื่น</a:t>
            </a:r>
            <a:br>
              <a:rPr lang="th-TH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ของทาง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ราชการ</a:t>
            </a:r>
          </a:p>
        </p:txBody>
      </p:sp>
      <p:sp>
        <p:nvSpPr>
          <p:cNvPr id="22531" name="ชื่อเรื่อง 4"/>
          <p:cNvSpPr>
            <a:spLocks noGrp="1"/>
          </p:cNvSpPr>
          <p:nvPr>
            <p:ph type="title"/>
          </p:nvPr>
        </p:nvSpPr>
        <p:spPr>
          <a:xfrm>
            <a:off x="2561572" y="677119"/>
            <a:ext cx="4487862" cy="838200"/>
          </a:xfrm>
        </p:spPr>
        <p:txBody>
          <a:bodyPr/>
          <a:lstStyle/>
          <a:p>
            <a:pPr algn="ctr"/>
            <a:r>
              <a:rPr lang="th-TH" altLang="th-TH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</a:t>
            </a:r>
            <a:endParaRPr lang="th-TH" altLang="th-TH" sz="540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532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D77F16-AB99-4B82-8503-52CC7D2E6C13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th-TH" altLang="th-TH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ChangeArrowheads="1"/>
          </p:cNvSpPr>
          <p:nvPr/>
        </p:nvSpPr>
        <p:spPr bwMode="auto">
          <a:xfrm>
            <a:off x="1143000" y="52323"/>
            <a:ext cx="6550025" cy="838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algn="ctr">
              <a:defRPr sz="4400">
                <a:solidFill>
                  <a:schemeClr val="tx2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algn="ctr">
              <a:defRPr sz="4400">
                <a:solidFill>
                  <a:schemeClr val="tx2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algn="ctr">
              <a:defRPr sz="4400">
                <a:solidFill>
                  <a:schemeClr val="tx2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algn="ctr">
              <a:defRPr sz="4400">
                <a:solidFill>
                  <a:schemeClr val="tx2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l">
              <a:defRPr/>
            </a:pPr>
            <a:r>
              <a:rPr lang="th-TH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</a:t>
            </a:r>
          </a:p>
        </p:txBody>
      </p:sp>
      <p:grpSp>
        <p:nvGrpSpPr>
          <p:cNvPr id="4" name="กลุ่ม 3"/>
          <p:cNvGrpSpPr>
            <a:grpSpLocks/>
          </p:cNvGrpSpPr>
          <p:nvPr/>
        </p:nvGrpSpPr>
        <p:grpSpPr bwMode="auto">
          <a:xfrm>
            <a:off x="533400" y="917097"/>
            <a:ext cx="8924925" cy="5897562"/>
            <a:chOff x="123709" y="930269"/>
            <a:chExt cx="8924427" cy="5896779"/>
          </a:xfrm>
        </p:grpSpPr>
        <p:pic>
          <p:nvPicPr>
            <p:cNvPr id="23558" name="รูปภาพ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09" y="930269"/>
              <a:ext cx="8924427" cy="5896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สี่เหลี่ยมผืนผ้า 6"/>
            <p:cNvSpPr/>
            <p:nvPr/>
          </p:nvSpPr>
          <p:spPr>
            <a:xfrm>
              <a:off x="1397868" y="5375443"/>
              <a:ext cx="4878987" cy="1077218"/>
            </a:xfrm>
            <a:prstGeom prst="rect">
              <a:avLst/>
            </a:prstGeom>
            <a:blipFill dpi="0" rotWithShape="1">
              <a:blip r:embed="rId3">
                <a:alphaModFix amt="73000"/>
              </a:blip>
              <a:srcRect/>
              <a:tile tx="0" ty="0" sx="100000" sy="100000" flip="none" algn="tl"/>
            </a:blipFill>
            <a:effectLst>
              <a:softEdge rad="127000"/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b="1" dirty="0">
                  <a:solidFill>
                    <a:srgbClr val="000000"/>
                  </a:solidFill>
                  <a:effectLst>
                    <a:glow rad="101600">
                      <a:srgbClr val="CC6600">
                        <a:alpha val="60000"/>
                      </a:srgb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๑. สภาพแวดล้อมการควบคุม </a:t>
              </a:r>
            </a:p>
            <a:p>
              <a:pPr algn="ctr">
                <a:defRPr/>
              </a:pPr>
              <a:r>
                <a:rPr lang="th-TH" b="1" dirty="0">
                  <a:solidFill>
                    <a:srgbClr val="000000"/>
                  </a:solidFill>
                  <a:effectLst>
                    <a:glow rad="101600">
                      <a:srgbClr val="CC6600">
                        <a:alpha val="60000"/>
                      </a:srgb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b="1" dirty="0">
                  <a:solidFill>
                    <a:srgbClr val="000000"/>
                  </a:solidFill>
                  <a:effectLst>
                    <a:glow rad="101600">
                      <a:srgbClr val="CC6600">
                        <a:alpha val="60000"/>
                      </a:srgb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Control Environment)</a:t>
              </a:r>
            </a:p>
          </p:txBody>
        </p:sp>
        <p:sp>
          <p:nvSpPr>
            <p:cNvPr id="10" name="แผนผังลําดับงาน: การดำเนินการด้วยตนเอง 9"/>
            <p:cNvSpPr/>
            <p:nvPr/>
          </p:nvSpPr>
          <p:spPr>
            <a:xfrm>
              <a:off x="953872" y="2540783"/>
              <a:ext cx="2238028" cy="2800767"/>
            </a:xfrm>
            <a:prstGeom prst="flowChartManualOperation">
              <a:avLst/>
            </a:prstGeom>
            <a:gradFill flip="none" rotWithShape="1">
              <a:gsLst>
                <a:gs pos="13000">
                  <a:schemeClr val="accent2">
                    <a:lumMod val="20000"/>
                    <a:lumOff val="80000"/>
                    <a:alpha val="49000"/>
                  </a:schemeClr>
                </a:gs>
                <a:gs pos="60000">
                  <a:srgbClr val="FFFF99"/>
                </a:gs>
                <a:gs pos="100000">
                  <a:schemeClr val="accent2">
                    <a:tint val="81000"/>
                    <a:satMod val="109000"/>
                    <a:lumMod val="105000"/>
                  </a:schemeClr>
                </a:gs>
              </a:gsLst>
              <a:lin ang="10800000" scaled="1"/>
              <a:tileRect/>
            </a:gradFill>
            <a:ln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th-TH" sz="21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defRPr/>
              </a:pPr>
              <a:r>
                <a:rPr lang="th-TH" sz="2800" b="1" dirty="0">
                  <a:solidFill>
                    <a:srgbClr val="000000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๒. การประเมิน</a:t>
              </a:r>
            </a:p>
            <a:p>
              <a:pPr>
                <a:defRPr/>
              </a:pPr>
              <a:r>
                <a:rPr lang="th-TH" sz="2800" b="1" dirty="0">
                  <a:solidFill>
                    <a:srgbClr val="000000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ความเสี่ยง</a:t>
              </a:r>
              <a:r>
                <a:rPr lang="th-TH" b="1" dirty="0">
                  <a:solidFill>
                    <a:srgbClr val="000000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>
                <a:defRPr/>
              </a:pPr>
              <a:r>
                <a:rPr lang="th-TH" sz="2000" b="1" dirty="0">
                  <a:solidFill>
                    <a:srgbClr val="000000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sz="2000" b="1" dirty="0">
                  <a:solidFill>
                    <a:srgbClr val="000000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Risk Assessment)</a:t>
              </a:r>
              <a:endParaRPr lang="en-US" sz="1800" b="1" dirty="0">
                <a:solidFill>
                  <a:srgbClr val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defRPr/>
              </a:pPr>
              <a:endPara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แผนผังลําดับงาน: การดำเนินการด้วยตนเอง 11"/>
            <p:cNvSpPr/>
            <p:nvPr/>
          </p:nvSpPr>
          <p:spPr>
            <a:xfrm>
              <a:off x="4269812" y="2574675"/>
              <a:ext cx="2610208" cy="2769989"/>
            </a:xfrm>
            <a:prstGeom prst="flowChartManualOperation">
              <a:avLst/>
            </a:prstGeom>
            <a:gradFill flip="none" rotWithShape="1">
              <a:gsLst>
                <a:gs pos="13000">
                  <a:schemeClr val="accent2">
                    <a:lumMod val="20000"/>
                    <a:lumOff val="80000"/>
                    <a:alpha val="40000"/>
                  </a:schemeClr>
                </a:gs>
                <a:gs pos="60000">
                  <a:srgbClr val="FFFF99"/>
                </a:gs>
                <a:gs pos="100000">
                  <a:schemeClr val="accent2">
                    <a:tint val="81000"/>
                    <a:satMod val="109000"/>
                    <a:lumMod val="105000"/>
                  </a:schemeClr>
                </a:gs>
              </a:gsLst>
              <a:lin ang="0" scaled="1"/>
              <a:tileRect/>
            </a:gradFill>
            <a:ln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>
                <a:defRPr/>
              </a:pPr>
              <a:r>
                <a:rPr lang="th-TH" sz="2600" b="1" dirty="0">
                  <a:solidFill>
                    <a:srgbClr val="000000"/>
                  </a:solidFill>
                  <a:effectLst>
                    <a:glow rad="101600">
                      <a:srgbClr val="CC6600">
                        <a:alpha val="60000"/>
                      </a:srgb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๔. สารสนเทศและการสื่อสาร </a:t>
              </a:r>
              <a:r>
                <a:rPr lang="th-TH" sz="2000" b="1" dirty="0">
                  <a:solidFill>
                    <a:srgbClr val="000000"/>
                  </a:solidFill>
                  <a:effectLst>
                    <a:glow rad="101600">
                      <a:srgbClr val="CC6600">
                        <a:alpha val="60000"/>
                      </a:srgb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sz="2000" b="1" dirty="0">
                  <a:solidFill>
                    <a:srgbClr val="000000"/>
                  </a:solidFill>
                  <a:effectLst>
                    <a:glow rad="101600">
                      <a:srgbClr val="CC6600">
                        <a:alpha val="60000"/>
                      </a:srgb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Information and   Communication)</a:t>
              </a:r>
              <a:r>
                <a:rPr lang="en-US" sz="42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2963094" y="2788249"/>
              <a:ext cx="1907704" cy="2215991"/>
            </a:xfrm>
            <a:prstGeom prst="rect">
              <a:avLst/>
            </a:prstGeom>
            <a:gradFill flip="none" rotWithShape="1">
              <a:gsLst>
                <a:gs pos="13000">
                  <a:schemeClr val="tx2">
                    <a:lumMod val="20000"/>
                    <a:lumOff val="80000"/>
                    <a:alpha val="57000"/>
                  </a:schemeClr>
                </a:gs>
                <a:gs pos="60000">
                  <a:schemeClr val="tx2">
                    <a:lumMod val="20000"/>
                    <a:lumOff val="80000"/>
                  </a:schemeClr>
                </a:gs>
                <a:gs pos="98000">
                  <a:schemeClr val="accent2">
                    <a:lumMod val="5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>
                <a:defRPr/>
              </a:pPr>
              <a:r>
                <a:rPr lang="th-TH" sz="30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๓. กิจกรรม</a:t>
              </a:r>
            </a:p>
            <a:p>
              <a:pPr algn="ctr">
                <a:defRPr/>
              </a:pPr>
              <a:r>
                <a:rPr lang="th-TH" sz="30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การควบคุม (</a:t>
              </a:r>
              <a:r>
                <a:rPr lang="en-US" sz="30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Control Activities)</a:t>
              </a:r>
            </a:p>
          </p:txBody>
        </p:sp>
        <p:sp>
          <p:nvSpPr>
            <p:cNvPr id="2" name="สี่เหลี่ยมคางหมู 1"/>
            <p:cNvSpPr/>
            <p:nvPr/>
          </p:nvSpPr>
          <p:spPr>
            <a:xfrm>
              <a:off x="934761" y="1429531"/>
              <a:ext cx="5926148" cy="1145143"/>
            </a:xfrm>
            <a:prstGeom prst="trapezoid">
              <a:avLst>
                <a:gd name="adj" fmla="val 196618"/>
              </a:avLst>
            </a:prstGeom>
            <a:blipFill dpi="0" rotWithShape="1">
              <a:blip r:embed="rId4">
                <a:alphaModFix amt="34000"/>
              </a:blip>
              <a:srcRect/>
              <a:tile tx="0" ty="0" sx="100000" sy="100000" flip="none" algn="tl"/>
            </a:blipFill>
            <a:ln>
              <a:gradFill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th-TH" sz="3000" b="1" dirty="0">
                  <a:solidFill>
                    <a:srgbClr val="000000"/>
                  </a:solidFill>
                  <a:effectLst>
                    <a:glow rad="228600">
                      <a:srgbClr val="FFFFCC"/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๕. กิจกรรมการติดตามผล </a:t>
              </a:r>
              <a:r>
                <a:rPr lang="th-TH" sz="2000" b="1" dirty="0">
                  <a:solidFill>
                    <a:srgbClr val="000000"/>
                  </a:solidFill>
                  <a:effectLst>
                    <a:glow rad="228600">
                      <a:srgbClr val="FFFFCC"/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sz="2000" b="1" dirty="0">
                  <a:solidFill>
                    <a:srgbClr val="000000"/>
                  </a:solidFill>
                  <a:effectLst>
                    <a:glow rad="228600">
                      <a:srgbClr val="FFFFCC"/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Monitoring Activities)</a:t>
              </a:r>
              <a:endParaRPr lang="en-US" b="1" dirty="0">
                <a:solidFill>
                  <a:srgbClr val="000000"/>
                </a:solidFill>
                <a:effectLst>
                  <a:glow rad="228600">
                    <a:srgbClr val="FFFFCC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3554" name="ตัวแทนหมายเลขสไลด์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2C9C11-2BDD-4A39-BF3F-7CC9026C9BCF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th-TH" altLang="th-TH" sz="1400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121329" y="532705"/>
            <a:ext cx="7086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th-T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</a:t>
            </a:r>
            <a:endParaRPr lang="th-TH" altLang="th-TH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4579" name="กลุ่ม 9277"/>
          <p:cNvGrpSpPr>
            <a:grpSpLocks/>
          </p:cNvGrpSpPr>
          <p:nvPr/>
        </p:nvGrpSpPr>
        <p:grpSpPr bwMode="auto">
          <a:xfrm>
            <a:off x="5399088" y="1976438"/>
            <a:ext cx="3643312" cy="2995612"/>
            <a:chOff x="2996350" y="3048000"/>
            <a:chExt cx="3641253" cy="2995577"/>
          </a:xfrm>
        </p:grpSpPr>
        <p:grpSp>
          <p:nvGrpSpPr>
            <p:cNvPr id="24597" name="กลุ่ม 9276"/>
            <p:cNvGrpSpPr>
              <a:grpSpLocks/>
            </p:cNvGrpSpPr>
            <p:nvPr/>
          </p:nvGrpSpPr>
          <p:grpSpPr bwMode="auto">
            <a:xfrm>
              <a:off x="2996350" y="3048000"/>
              <a:ext cx="3557591" cy="2995577"/>
              <a:chOff x="2996347" y="3048000"/>
              <a:chExt cx="3557588" cy="2995577"/>
            </a:xfrm>
          </p:grpSpPr>
          <p:sp>
            <p:nvSpPr>
              <p:cNvPr id="24605" name="Freeform 745"/>
              <p:cNvSpPr>
                <a:spLocks/>
              </p:cNvSpPr>
              <p:nvPr/>
            </p:nvSpPr>
            <p:spPr bwMode="auto">
              <a:xfrm>
                <a:off x="5709380" y="4587856"/>
                <a:ext cx="839793" cy="1352533"/>
              </a:xfrm>
              <a:custGeom>
                <a:avLst/>
                <a:gdLst>
                  <a:gd name="T0" fmla="*/ 0 w 529"/>
                  <a:gd name="T1" fmla="*/ 2147483646 h 852"/>
                  <a:gd name="T2" fmla="*/ 2147483646 w 529"/>
                  <a:gd name="T3" fmla="*/ 0 h 852"/>
                  <a:gd name="T4" fmla="*/ 2147483646 w 529"/>
                  <a:gd name="T5" fmla="*/ 2147483646 h 852"/>
                  <a:gd name="T6" fmla="*/ 2147483646 w 529"/>
                  <a:gd name="T7" fmla="*/ 2147483646 h 852"/>
                  <a:gd name="T8" fmla="*/ 0 w 529"/>
                  <a:gd name="T9" fmla="*/ 2147483646 h 8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9" h="852">
                    <a:moveTo>
                      <a:pt x="0" y="575"/>
                    </a:moveTo>
                    <a:lnTo>
                      <a:pt x="529" y="0"/>
                    </a:lnTo>
                    <a:lnTo>
                      <a:pt x="529" y="265"/>
                    </a:lnTo>
                    <a:lnTo>
                      <a:pt x="1" y="852"/>
                    </a:lnTo>
                    <a:lnTo>
                      <a:pt x="0" y="575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8253A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06" name="Rectangle 746"/>
              <p:cNvSpPr>
                <a:spLocks noChangeArrowheads="1"/>
              </p:cNvSpPr>
              <p:nvPr/>
            </p:nvSpPr>
            <p:spPr bwMode="auto">
              <a:xfrm>
                <a:off x="3148726" y="5495895"/>
                <a:ext cx="2563829" cy="446082"/>
              </a:xfrm>
              <a:prstGeom prst="rect">
                <a:avLst/>
              </a:prstGeom>
              <a:solidFill>
                <a:srgbClr val="3D0275"/>
              </a:solidFill>
              <a:ln w="28575">
                <a:solidFill>
                  <a:srgbClr val="8253A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h-TH" altLang="th-TH">
                  <a:cs typeface="JasmineUPC" panose="02020603050405020304" pitchFamily="18" charset="-34"/>
                </a:endParaRPr>
              </a:p>
            </p:txBody>
          </p:sp>
          <p:sp>
            <p:nvSpPr>
              <p:cNvPr id="24607" name="Freeform 747"/>
              <p:cNvSpPr>
                <a:spLocks/>
              </p:cNvSpPr>
              <p:nvPr/>
            </p:nvSpPr>
            <p:spPr bwMode="auto">
              <a:xfrm>
                <a:off x="4853712" y="5503832"/>
                <a:ext cx="0" cy="438145"/>
              </a:xfrm>
              <a:custGeom>
                <a:avLst/>
                <a:gdLst>
                  <a:gd name="T0" fmla="*/ 0 h 276"/>
                  <a:gd name="T1" fmla="*/ 2147483646 h 276"/>
                  <a:gd name="T2" fmla="*/ 0 h 27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76">
                    <a:moveTo>
                      <a:pt x="0" y="0"/>
                    </a:move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8253A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08" name="Freeform 748"/>
              <p:cNvSpPr>
                <a:spLocks/>
              </p:cNvSpPr>
              <p:nvPr/>
            </p:nvSpPr>
            <p:spPr bwMode="auto">
              <a:xfrm>
                <a:off x="4001219" y="5503832"/>
                <a:ext cx="0" cy="447670"/>
              </a:xfrm>
              <a:custGeom>
                <a:avLst/>
                <a:gdLst>
                  <a:gd name="T0" fmla="*/ 0 h 282"/>
                  <a:gd name="T1" fmla="*/ 2147483646 h 282"/>
                  <a:gd name="T2" fmla="*/ 0 h 28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82">
                    <a:moveTo>
                      <a:pt x="0" y="0"/>
                    </a:moveTo>
                    <a:lnTo>
                      <a:pt x="0" y="2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8253A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09" name="Freeform 749"/>
              <p:cNvSpPr>
                <a:spLocks/>
              </p:cNvSpPr>
              <p:nvPr/>
            </p:nvSpPr>
            <p:spPr bwMode="auto">
              <a:xfrm>
                <a:off x="3153489" y="5708617"/>
                <a:ext cx="254002" cy="238122"/>
              </a:xfrm>
              <a:custGeom>
                <a:avLst/>
                <a:gdLst>
                  <a:gd name="T0" fmla="*/ 0 w 160"/>
                  <a:gd name="T1" fmla="*/ 2147483646 h 150"/>
                  <a:gd name="T2" fmla="*/ 2147483646 w 160"/>
                  <a:gd name="T3" fmla="*/ 0 h 150"/>
                  <a:gd name="T4" fmla="*/ 0 w 160"/>
                  <a:gd name="T5" fmla="*/ 2147483646 h 1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0" h="150">
                    <a:moveTo>
                      <a:pt x="0" y="150"/>
                    </a:moveTo>
                    <a:lnTo>
                      <a:pt x="160" y="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8253A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10" name="Line 750"/>
              <p:cNvSpPr>
                <a:spLocks noChangeShapeType="1"/>
              </p:cNvSpPr>
              <p:nvPr/>
            </p:nvSpPr>
            <p:spPr bwMode="auto">
              <a:xfrm>
                <a:off x="3402728" y="5500658"/>
                <a:ext cx="0" cy="204785"/>
              </a:xfrm>
              <a:prstGeom prst="line">
                <a:avLst/>
              </a:prstGeom>
              <a:noFill/>
              <a:ln w="28575">
                <a:solidFill>
                  <a:srgbClr val="8253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11" name="Freeform 751"/>
              <p:cNvSpPr>
                <a:spLocks/>
              </p:cNvSpPr>
              <p:nvPr/>
            </p:nvSpPr>
            <p:spPr bwMode="auto">
              <a:xfrm>
                <a:off x="3402728" y="5703855"/>
                <a:ext cx="603254" cy="1587"/>
              </a:xfrm>
              <a:custGeom>
                <a:avLst/>
                <a:gdLst>
                  <a:gd name="T0" fmla="*/ 0 w 380"/>
                  <a:gd name="T1" fmla="*/ 2147483646 h 1"/>
                  <a:gd name="T2" fmla="*/ 2147483646 w 380"/>
                  <a:gd name="T3" fmla="*/ 2147483646 h 1"/>
                  <a:gd name="T4" fmla="*/ 2147483646 w 380"/>
                  <a:gd name="T5" fmla="*/ 2147483646 h 1"/>
                  <a:gd name="T6" fmla="*/ 2147483646 w 380"/>
                  <a:gd name="T7" fmla="*/ 2147483646 h 1"/>
                  <a:gd name="T8" fmla="*/ 2147483646 w 380"/>
                  <a:gd name="T9" fmla="*/ 0 h 1"/>
                  <a:gd name="T10" fmla="*/ 2147483646 w 380"/>
                  <a:gd name="T11" fmla="*/ 0 h 1"/>
                  <a:gd name="T12" fmla="*/ 2147483646 w 380"/>
                  <a:gd name="T13" fmla="*/ 0 h 1"/>
                  <a:gd name="T14" fmla="*/ 2147483646 w 380"/>
                  <a:gd name="T15" fmla="*/ 0 h 1"/>
                  <a:gd name="T16" fmla="*/ 2147483646 w 380"/>
                  <a:gd name="T17" fmla="*/ 0 h 1"/>
                  <a:gd name="T18" fmla="*/ 2147483646 w 380"/>
                  <a:gd name="T19" fmla="*/ 0 h 1"/>
                  <a:gd name="T20" fmla="*/ 2147483646 w 380"/>
                  <a:gd name="T21" fmla="*/ 0 h 1"/>
                  <a:gd name="T22" fmla="*/ 2147483646 w 380"/>
                  <a:gd name="T23" fmla="*/ 0 h 1"/>
                  <a:gd name="T24" fmla="*/ 2147483646 w 380"/>
                  <a:gd name="T25" fmla="*/ 0 h 1"/>
                  <a:gd name="T26" fmla="*/ 2147483646 w 380"/>
                  <a:gd name="T27" fmla="*/ 0 h 1"/>
                  <a:gd name="T28" fmla="*/ 2147483646 w 380"/>
                  <a:gd name="T29" fmla="*/ 0 h 1"/>
                  <a:gd name="T30" fmla="*/ 2147483646 w 380"/>
                  <a:gd name="T31" fmla="*/ 0 h 1"/>
                  <a:gd name="T32" fmla="*/ 2147483646 w 380"/>
                  <a:gd name="T33" fmla="*/ 2147483646 h 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0" h="1">
                    <a:moveTo>
                      <a:pt x="0" y="1"/>
                    </a:moveTo>
                    <a:lnTo>
                      <a:pt x="4" y="1"/>
                    </a:lnTo>
                    <a:lnTo>
                      <a:pt x="16" y="1"/>
                    </a:lnTo>
                    <a:lnTo>
                      <a:pt x="35" y="1"/>
                    </a:lnTo>
                    <a:lnTo>
                      <a:pt x="59" y="0"/>
                    </a:lnTo>
                    <a:lnTo>
                      <a:pt x="88" y="0"/>
                    </a:lnTo>
                    <a:lnTo>
                      <a:pt x="120" y="0"/>
                    </a:lnTo>
                    <a:lnTo>
                      <a:pt x="154" y="0"/>
                    </a:lnTo>
                    <a:lnTo>
                      <a:pt x="190" y="0"/>
                    </a:lnTo>
                    <a:lnTo>
                      <a:pt x="225" y="0"/>
                    </a:lnTo>
                    <a:lnTo>
                      <a:pt x="260" y="0"/>
                    </a:lnTo>
                    <a:lnTo>
                      <a:pt x="292" y="0"/>
                    </a:lnTo>
                    <a:lnTo>
                      <a:pt x="321" y="0"/>
                    </a:lnTo>
                    <a:lnTo>
                      <a:pt x="345" y="0"/>
                    </a:lnTo>
                    <a:lnTo>
                      <a:pt x="364" y="0"/>
                    </a:lnTo>
                    <a:lnTo>
                      <a:pt x="376" y="0"/>
                    </a:lnTo>
                    <a:lnTo>
                      <a:pt x="380" y="1"/>
                    </a:lnTo>
                  </a:path>
                </a:pathLst>
              </a:custGeom>
              <a:noFill/>
              <a:ln w="28575">
                <a:solidFill>
                  <a:srgbClr val="8253A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12" name="Freeform 752"/>
              <p:cNvSpPr>
                <a:spLocks/>
              </p:cNvSpPr>
              <p:nvPr/>
            </p:nvSpPr>
            <p:spPr bwMode="auto">
              <a:xfrm>
                <a:off x="3402728" y="5691155"/>
                <a:ext cx="0" cy="28575"/>
              </a:xfrm>
              <a:custGeom>
                <a:avLst/>
                <a:gdLst>
                  <a:gd name="T0" fmla="*/ 2147483646 h 18"/>
                  <a:gd name="T1" fmla="*/ 0 h 18"/>
                  <a:gd name="T2" fmla="*/ 2147483646 h 1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253A1"/>
              </a:solidFill>
              <a:ln w="0">
                <a:solidFill>
                  <a:srgbClr val="8253A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13" name="Freeform 753"/>
              <p:cNvSpPr>
                <a:spLocks/>
              </p:cNvSpPr>
              <p:nvPr/>
            </p:nvSpPr>
            <p:spPr bwMode="auto">
              <a:xfrm>
                <a:off x="3991694" y="5705443"/>
                <a:ext cx="28575" cy="0"/>
              </a:xfrm>
              <a:custGeom>
                <a:avLst/>
                <a:gdLst>
                  <a:gd name="T0" fmla="*/ 2147483646 w 18"/>
                  <a:gd name="T1" fmla="*/ 0 w 18"/>
                  <a:gd name="T2" fmla="*/ 2147483646 w 1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253A1"/>
              </a:solidFill>
              <a:ln w="0">
                <a:solidFill>
                  <a:srgbClr val="8253A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14" name="Freeform 754"/>
              <p:cNvSpPr>
                <a:spLocks/>
              </p:cNvSpPr>
              <p:nvPr/>
            </p:nvSpPr>
            <p:spPr bwMode="auto">
              <a:xfrm>
                <a:off x="3991694" y="5703855"/>
                <a:ext cx="254002" cy="236535"/>
              </a:xfrm>
              <a:custGeom>
                <a:avLst/>
                <a:gdLst>
                  <a:gd name="T0" fmla="*/ 0 w 160"/>
                  <a:gd name="T1" fmla="*/ 2147483646 h 149"/>
                  <a:gd name="T2" fmla="*/ 2147483646 w 160"/>
                  <a:gd name="T3" fmla="*/ 0 h 149"/>
                  <a:gd name="T4" fmla="*/ 0 w 160"/>
                  <a:gd name="T5" fmla="*/ 2147483646 h 1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0" h="149">
                    <a:moveTo>
                      <a:pt x="0" y="149"/>
                    </a:moveTo>
                    <a:lnTo>
                      <a:pt x="160" y="0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8253A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15" name="Line 755"/>
              <p:cNvSpPr>
                <a:spLocks noChangeShapeType="1"/>
              </p:cNvSpPr>
              <p:nvPr/>
            </p:nvSpPr>
            <p:spPr bwMode="auto">
              <a:xfrm>
                <a:off x="4240933" y="5494308"/>
                <a:ext cx="0" cy="204785"/>
              </a:xfrm>
              <a:prstGeom prst="line">
                <a:avLst/>
              </a:prstGeom>
              <a:noFill/>
              <a:ln w="28575">
                <a:solidFill>
                  <a:srgbClr val="8253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16" name="Freeform 756"/>
              <p:cNvSpPr>
                <a:spLocks/>
              </p:cNvSpPr>
              <p:nvPr/>
            </p:nvSpPr>
            <p:spPr bwMode="auto">
              <a:xfrm>
                <a:off x="4240933" y="5697505"/>
                <a:ext cx="603254" cy="1587"/>
              </a:xfrm>
              <a:custGeom>
                <a:avLst/>
                <a:gdLst>
                  <a:gd name="T0" fmla="*/ 0 w 380"/>
                  <a:gd name="T1" fmla="*/ 2147483646 h 1"/>
                  <a:gd name="T2" fmla="*/ 2147483646 w 380"/>
                  <a:gd name="T3" fmla="*/ 2147483646 h 1"/>
                  <a:gd name="T4" fmla="*/ 2147483646 w 380"/>
                  <a:gd name="T5" fmla="*/ 2147483646 h 1"/>
                  <a:gd name="T6" fmla="*/ 2147483646 w 380"/>
                  <a:gd name="T7" fmla="*/ 2147483646 h 1"/>
                  <a:gd name="T8" fmla="*/ 2147483646 w 380"/>
                  <a:gd name="T9" fmla="*/ 0 h 1"/>
                  <a:gd name="T10" fmla="*/ 2147483646 w 380"/>
                  <a:gd name="T11" fmla="*/ 0 h 1"/>
                  <a:gd name="T12" fmla="*/ 2147483646 w 380"/>
                  <a:gd name="T13" fmla="*/ 0 h 1"/>
                  <a:gd name="T14" fmla="*/ 2147483646 w 380"/>
                  <a:gd name="T15" fmla="*/ 0 h 1"/>
                  <a:gd name="T16" fmla="*/ 2147483646 w 380"/>
                  <a:gd name="T17" fmla="*/ 0 h 1"/>
                  <a:gd name="T18" fmla="*/ 2147483646 w 380"/>
                  <a:gd name="T19" fmla="*/ 0 h 1"/>
                  <a:gd name="T20" fmla="*/ 2147483646 w 380"/>
                  <a:gd name="T21" fmla="*/ 0 h 1"/>
                  <a:gd name="T22" fmla="*/ 2147483646 w 380"/>
                  <a:gd name="T23" fmla="*/ 0 h 1"/>
                  <a:gd name="T24" fmla="*/ 2147483646 w 380"/>
                  <a:gd name="T25" fmla="*/ 0 h 1"/>
                  <a:gd name="T26" fmla="*/ 2147483646 w 380"/>
                  <a:gd name="T27" fmla="*/ 0 h 1"/>
                  <a:gd name="T28" fmla="*/ 2147483646 w 380"/>
                  <a:gd name="T29" fmla="*/ 0 h 1"/>
                  <a:gd name="T30" fmla="*/ 2147483646 w 380"/>
                  <a:gd name="T31" fmla="*/ 0 h 1"/>
                  <a:gd name="T32" fmla="*/ 2147483646 w 380"/>
                  <a:gd name="T33" fmla="*/ 2147483646 h 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0" h="1">
                    <a:moveTo>
                      <a:pt x="0" y="1"/>
                    </a:moveTo>
                    <a:lnTo>
                      <a:pt x="4" y="1"/>
                    </a:lnTo>
                    <a:lnTo>
                      <a:pt x="16" y="1"/>
                    </a:lnTo>
                    <a:lnTo>
                      <a:pt x="35" y="1"/>
                    </a:lnTo>
                    <a:lnTo>
                      <a:pt x="59" y="0"/>
                    </a:lnTo>
                    <a:lnTo>
                      <a:pt x="88" y="0"/>
                    </a:lnTo>
                    <a:lnTo>
                      <a:pt x="120" y="0"/>
                    </a:lnTo>
                    <a:lnTo>
                      <a:pt x="155" y="0"/>
                    </a:lnTo>
                    <a:lnTo>
                      <a:pt x="190" y="0"/>
                    </a:lnTo>
                    <a:lnTo>
                      <a:pt x="226" y="0"/>
                    </a:lnTo>
                    <a:lnTo>
                      <a:pt x="260" y="0"/>
                    </a:lnTo>
                    <a:lnTo>
                      <a:pt x="292" y="0"/>
                    </a:lnTo>
                    <a:lnTo>
                      <a:pt x="321" y="0"/>
                    </a:lnTo>
                    <a:lnTo>
                      <a:pt x="345" y="0"/>
                    </a:lnTo>
                    <a:lnTo>
                      <a:pt x="364" y="0"/>
                    </a:lnTo>
                    <a:lnTo>
                      <a:pt x="376" y="0"/>
                    </a:lnTo>
                    <a:lnTo>
                      <a:pt x="380" y="1"/>
                    </a:lnTo>
                  </a:path>
                </a:pathLst>
              </a:custGeom>
              <a:noFill/>
              <a:ln w="28575">
                <a:solidFill>
                  <a:srgbClr val="8253A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17" name="Freeform 757"/>
              <p:cNvSpPr>
                <a:spLocks/>
              </p:cNvSpPr>
              <p:nvPr/>
            </p:nvSpPr>
            <p:spPr bwMode="auto">
              <a:xfrm>
                <a:off x="4240933" y="5684805"/>
                <a:ext cx="0" cy="28575"/>
              </a:xfrm>
              <a:custGeom>
                <a:avLst/>
                <a:gdLst>
                  <a:gd name="T0" fmla="*/ 2147483646 h 18"/>
                  <a:gd name="T1" fmla="*/ 0 h 18"/>
                  <a:gd name="T2" fmla="*/ 2147483646 h 1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253A1"/>
              </a:solidFill>
              <a:ln w="0">
                <a:solidFill>
                  <a:srgbClr val="8253A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18" name="Freeform 758"/>
              <p:cNvSpPr>
                <a:spLocks/>
              </p:cNvSpPr>
              <p:nvPr/>
            </p:nvSpPr>
            <p:spPr bwMode="auto">
              <a:xfrm>
                <a:off x="4829899" y="5699093"/>
                <a:ext cx="28575" cy="0"/>
              </a:xfrm>
              <a:custGeom>
                <a:avLst/>
                <a:gdLst>
                  <a:gd name="T0" fmla="*/ 2147483646 w 18"/>
                  <a:gd name="T1" fmla="*/ 0 w 18"/>
                  <a:gd name="T2" fmla="*/ 2147483646 w 1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253A1"/>
              </a:solidFill>
              <a:ln w="0">
                <a:solidFill>
                  <a:srgbClr val="8253A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19" name="Line 759"/>
              <p:cNvSpPr>
                <a:spLocks noChangeShapeType="1"/>
              </p:cNvSpPr>
              <p:nvPr/>
            </p:nvSpPr>
            <p:spPr bwMode="auto">
              <a:xfrm>
                <a:off x="5079138" y="5489545"/>
                <a:ext cx="0" cy="204785"/>
              </a:xfrm>
              <a:prstGeom prst="line">
                <a:avLst/>
              </a:prstGeom>
              <a:noFill/>
              <a:ln w="28575">
                <a:solidFill>
                  <a:srgbClr val="8253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20" name="Freeform 760"/>
              <p:cNvSpPr>
                <a:spLocks/>
              </p:cNvSpPr>
              <p:nvPr/>
            </p:nvSpPr>
            <p:spPr bwMode="auto">
              <a:xfrm>
                <a:off x="5079138" y="5692743"/>
                <a:ext cx="847730" cy="1587"/>
              </a:xfrm>
              <a:custGeom>
                <a:avLst/>
                <a:gdLst>
                  <a:gd name="T0" fmla="*/ 0 w 534"/>
                  <a:gd name="T1" fmla="*/ 2147483646 h 1"/>
                  <a:gd name="T2" fmla="*/ 2147483646 w 534"/>
                  <a:gd name="T3" fmla="*/ 2147483646 h 1"/>
                  <a:gd name="T4" fmla="*/ 2147483646 w 534"/>
                  <a:gd name="T5" fmla="*/ 2147483646 h 1"/>
                  <a:gd name="T6" fmla="*/ 2147483646 w 534"/>
                  <a:gd name="T7" fmla="*/ 2147483646 h 1"/>
                  <a:gd name="T8" fmla="*/ 2147483646 w 534"/>
                  <a:gd name="T9" fmla="*/ 2147483646 h 1"/>
                  <a:gd name="T10" fmla="*/ 2147483646 w 534"/>
                  <a:gd name="T11" fmla="*/ 2147483646 h 1"/>
                  <a:gd name="T12" fmla="*/ 2147483646 w 534"/>
                  <a:gd name="T13" fmla="*/ 2147483646 h 1"/>
                  <a:gd name="T14" fmla="*/ 2147483646 w 534"/>
                  <a:gd name="T15" fmla="*/ 0 h 1"/>
                  <a:gd name="T16" fmla="*/ 2147483646 w 534"/>
                  <a:gd name="T17" fmla="*/ 0 h 1"/>
                  <a:gd name="T18" fmla="*/ 2147483646 w 534"/>
                  <a:gd name="T19" fmla="*/ 0 h 1"/>
                  <a:gd name="T20" fmla="*/ 2147483646 w 534"/>
                  <a:gd name="T21" fmla="*/ 0 h 1"/>
                  <a:gd name="T22" fmla="*/ 2147483646 w 534"/>
                  <a:gd name="T23" fmla="*/ 0 h 1"/>
                  <a:gd name="T24" fmla="*/ 2147483646 w 534"/>
                  <a:gd name="T25" fmla="*/ 0 h 1"/>
                  <a:gd name="T26" fmla="*/ 2147483646 w 534"/>
                  <a:gd name="T27" fmla="*/ 0 h 1"/>
                  <a:gd name="T28" fmla="*/ 2147483646 w 534"/>
                  <a:gd name="T29" fmla="*/ 2147483646 h 1"/>
                  <a:gd name="T30" fmla="*/ 2147483646 w 534"/>
                  <a:gd name="T31" fmla="*/ 2147483646 h 1"/>
                  <a:gd name="T32" fmla="*/ 2147483646 w 534"/>
                  <a:gd name="T33" fmla="*/ 2147483646 h 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4" h="1">
                    <a:moveTo>
                      <a:pt x="0" y="1"/>
                    </a:moveTo>
                    <a:lnTo>
                      <a:pt x="6" y="1"/>
                    </a:lnTo>
                    <a:lnTo>
                      <a:pt x="23" y="1"/>
                    </a:lnTo>
                    <a:lnTo>
                      <a:pt x="49" y="1"/>
                    </a:lnTo>
                    <a:lnTo>
                      <a:pt x="83" y="1"/>
                    </a:lnTo>
                    <a:lnTo>
                      <a:pt x="124" y="1"/>
                    </a:lnTo>
                    <a:lnTo>
                      <a:pt x="169" y="1"/>
                    </a:lnTo>
                    <a:lnTo>
                      <a:pt x="217" y="0"/>
                    </a:lnTo>
                    <a:lnTo>
                      <a:pt x="267" y="0"/>
                    </a:lnTo>
                    <a:lnTo>
                      <a:pt x="317" y="0"/>
                    </a:lnTo>
                    <a:lnTo>
                      <a:pt x="365" y="0"/>
                    </a:lnTo>
                    <a:lnTo>
                      <a:pt x="410" y="0"/>
                    </a:lnTo>
                    <a:lnTo>
                      <a:pt x="450" y="0"/>
                    </a:lnTo>
                    <a:lnTo>
                      <a:pt x="484" y="0"/>
                    </a:lnTo>
                    <a:lnTo>
                      <a:pt x="511" y="1"/>
                    </a:lnTo>
                    <a:lnTo>
                      <a:pt x="528" y="1"/>
                    </a:lnTo>
                    <a:lnTo>
                      <a:pt x="534" y="1"/>
                    </a:lnTo>
                  </a:path>
                </a:pathLst>
              </a:custGeom>
              <a:noFill/>
              <a:ln w="28575">
                <a:solidFill>
                  <a:srgbClr val="8253A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21" name="Freeform 761"/>
              <p:cNvSpPr>
                <a:spLocks/>
              </p:cNvSpPr>
              <p:nvPr/>
            </p:nvSpPr>
            <p:spPr bwMode="auto">
              <a:xfrm>
                <a:off x="5079138" y="5681630"/>
                <a:ext cx="0" cy="26987"/>
              </a:xfrm>
              <a:custGeom>
                <a:avLst/>
                <a:gdLst>
                  <a:gd name="T0" fmla="*/ 2147483646 h 17"/>
                  <a:gd name="T1" fmla="*/ 0 h 17"/>
                  <a:gd name="T2" fmla="*/ 2147483646 h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7">
                    <a:moveTo>
                      <a:pt x="0" y="17"/>
                    </a:move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253A1"/>
              </a:solidFill>
              <a:ln w="0">
                <a:solidFill>
                  <a:srgbClr val="8253A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22" name="Freeform 762"/>
              <p:cNvSpPr>
                <a:spLocks/>
              </p:cNvSpPr>
              <p:nvPr/>
            </p:nvSpPr>
            <p:spPr bwMode="auto">
              <a:xfrm>
                <a:off x="5912581" y="5694330"/>
                <a:ext cx="28575" cy="0"/>
              </a:xfrm>
              <a:custGeom>
                <a:avLst/>
                <a:gdLst>
                  <a:gd name="T0" fmla="*/ 2147483646 w 18"/>
                  <a:gd name="T1" fmla="*/ 0 w 18"/>
                  <a:gd name="T2" fmla="*/ 2147483646 w 1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253A1"/>
              </a:solidFill>
              <a:ln w="0">
                <a:solidFill>
                  <a:srgbClr val="8253A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23" name="Freeform 763"/>
              <p:cNvSpPr>
                <a:spLocks/>
              </p:cNvSpPr>
              <p:nvPr/>
            </p:nvSpPr>
            <p:spPr bwMode="auto">
              <a:xfrm>
                <a:off x="4853712" y="5699093"/>
                <a:ext cx="225426" cy="238122"/>
              </a:xfrm>
              <a:custGeom>
                <a:avLst/>
                <a:gdLst>
                  <a:gd name="T0" fmla="*/ 0 w 142"/>
                  <a:gd name="T1" fmla="*/ 2147483646 h 150"/>
                  <a:gd name="T2" fmla="*/ 2147483646 w 142"/>
                  <a:gd name="T3" fmla="*/ 0 h 150"/>
                  <a:gd name="T4" fmla="*/ 0 w 142"/>
                  <a:gd name="T5" fmla="*/ 2147483646 h 1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2" h="150">
                    <a:moveTo>
                      <a:pt x="0" y="150"/>
                    </a:moveTo>
                    <a:lnTo>
                      <a:pt x="142" y="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8253A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24" name="Freeform 764"/>
              <p:cNvSpPr>
                <a:spLocks/>
              </p:cNvSpPr>
              <p:nvPr/>
            </p:nvSpPr>
            <p:spPr bwMode="auto">
              <a:xfrm>
                <a:off x="5920519" y="5270473"/>
                <a:ext cx="0" cy="425445"/>
              </a:xfrm>
              <a:custGeom>
                <a:avLst/>
                <a:gdLst>
                  <a:gd name="T0" fmla="*/ 0 h 268"/>
                  <a:gd name="T1" fmla="*/ 2147483646 h 268"/>
                  <a:gd name="T2" fmla="*/ 0 h 26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68">
                    <a:moveTo>
                      <a:pt x="0" y="0"/>
                    </a:moveTo>
                    <a:lnTo>
                      <a:pt x="0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8253A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25" name="Freeform 765"/>
              <p:cNvSpPr>
                <a:spLocks/>
              </p:cNvSpPr>
              <p:nvPr/>
            </p:nvSpPr>
            <p:spPr bwMode="auto">
              <a:xfrm>
                <a:off x="6131657" y="5040288"/>
                <a:ext cx="0" cy="425445"/>
              </a:xfrm>
              <a:custGeom>
                <a:avLst/>
                <a:gdLst>
                  <a:gd name="T0" fmla="*/ 0 h 268"/>
                  <a:gd name="T1" fmla="*/ 2147483646 h 268"/>
                  <a:gd name="T2" fmla="*/ 0 h 26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68">
                    <a:moveTo>
                      <a:pt x="0" y="0"/>
                    </a:moveTo>
                    <a:lnTo>
                      <a:pt x="0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8253A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26" name="Freeform 766"/>
              <p:cNvSpPr>
                <a:spLocks/>
              </p:cNvSpPr>
              <p:nvPr/>
            </p:nvSpPr>
            <p:spPr bwMode="auto">
              <a:xfrm>
                <a:off x="6341209" y="4808516"/>
                <a:ext cx="0" cy="425445"/>
              </a:xfrm>
              <a:custGeom>
                <a:avLst/>
                <a:gdLst>
                  <a:gd name="T0" fmla="*/ 0 h 268"/>
                  <a:gd name="T1" fmla="*/ 2147483646 h 268"/>
                  <a:gd name="T2" fmla="*/ 0 h 26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68">
                    <a:moveTo>
                      <a:pt x="0" y="0"/>
                    </a:moveTo>
                    <a:lnTo>
                      <a:pt x="0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8253A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27" name="Freeform 767"/>
              <p:cNvSpPr>
                <a:spLocks/>
              </p:cNvSpPr>
              <p:nvPr/>
            </p:nvSpPr>
            <p:spPr bwMode="auto">
              <a:xfrm>
                <a:off x="5918931" y="5462558"/>
                <a:ext cx="209551" cy="0"/>
              </a:xfrm>
              <a:custGeom>
                <a:avLst/>
                <a:gdLst>
                  <a:gd name="T0" fmla="*/ 0 w 132"/>
                  <a:gd name="T1" fmla="*/ 2147483646 w 132"/>
                  <a:gd name="T2" fmla="*/ 0 w 13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32">
                    <a:moveTo>
                      <a:pt x="0" y="0"/>
                    </a:moveTo>
                    <a:lnTo>
                      <a:pt x="1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8253A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28" name="Freeform 768"/>
              <p:cNvSpPr>
                <a:spLocks/>
              </p:cNvSpPr>
              <p:nvPr/>
            </p:nvSpPr>
            <p:spPr bwMode="auto">
              <a:xfrm>
                <a:off x="6131657" y="5232373"/>
                <a:ext cx="209551" cy="0"/>
              </a:xfrm>
              <a:custGeom>
                <a:avLst/>
                <a:gdLst>
                  <a:gd name="T0" fmla="*/ 0 w 132"/>
                  <a:gd name="T1" fmla="*/ 2147483646 w 132"/>
                  <a:gd name="T2" fmla="*/ 0 w 13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32">
                    <a:moveTo>
                      <a:pt x="0" y="0"/>
                    </a:moveTo>
                    <a:lnTo>
                      <a:pt x="1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8253A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29" name="Freeform 769"/>
              <p:cNvSpPr>
                <a:spLocks/>
              </p:cNvSpPr>
              <p:nvPr/>
            </p:nvSpPr>
            <p:spPr bwMode="auto">
              <a:xfrm>
                <a:off x="6333271" y="5005364"/>
                <a:ext cx="209551" cy="0"/>
              </a:xfrm>
              <a:custGeom>
                <a:avLst/>
                <a:gdLst>
                  <a:gd name="T0" fmla="*/ 0 w 132"/>
                  <a:gd name="T1" fmla="*/ 2147483646 w 132"/>
                  <a:gd name="T2" fmla="*/ 0 w 13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32">
                    <a:moveTo>
                      <a:pt x="0" y="0"/>
                    </a:moveTo>
                    <a:lnTo>
                      <a:pt x="1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8253A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30" name="Freeform 770"/>
              <p:cNvSpPr>
                <a:spLocks/>
              </p:cNvSpPr>
              <p:nvPr/>
            </p:nvSpPr>
            <p:spPr bwMode="auto">
              <a:xfrm>
                <a:off x="5709380" y="4183049"/>
                <a:ext cx="839793" cy="1322371"/>
              </a:xfrm>
              <a:custGeom>
                <a:avLst/>
                <a:gdLst>
                  <a:gd name="T0" fmla="*/ 0 w 529"/>
                  <a:gd name="T1" fmla="*/ 2147483646 h 833"/>
                  <a:gd name="T2" fmla="*/ 2147483646 w 529"/>
                  <a:gd name="T3" fmla="*/ 0 h 833"/>
                  <a:gd name="T4" fmla="*/ 2147483646 w 529"/>
                  <a:gd name="T5" fmla="*/ 2147483646 h 833"/>
                  <a:gd name="T6" fmla="*/ 2147483646 w 529"/>
                  <a:gd name="T7" fmla="*/ 2147483646 h 833"/>
                  <a:gd name="T8" fmla="*/ 2147483646 w 529"/>
                  <a:gd name="T9" fmla="*/ 2147483646 h 833"/>
                  <a:gd name="T10" fmla="*/ 2147483646 w 529"/>
                  <a:gd name="T11" fmla="*/ 2147483646 h 833"/>
                  <a:gd name="T12" fmla="*/ 2147483646 w 529"/>
                  <a:gd name="T13" fmla="*/ 2147483646 h 833"/>
                  <a:gd name="T14" fmla="*/ 2147483646 w 529"/>
                  <a:gd name="T15" fmla="*/ 2147483646 h 833"/>
                  <a:gd name="T16" fmla="*/ 2147483646 w 529"/>
                  <a:gd name="T17" fmla="*/ 2147483646 h 833"/>
                  <a:gd name="T18" fmla="*/ 2147483646 w 529"/>
                  <a:gd name="T19" fmla="*/ 2147483646 h 833"/>
                  <a:gd name="T20" fmla="*/ 2147483646 w 529"/>
                  <a:gd name="T21" fmla="*/ 2147483646 h 833"/>
                  <a:gd name="T22" fmla="*/ 2147483646 w 529"/>
                  <a:gd name="T23" fmla="*/ 2147483646 h 833"/>
                  <a:gd name="T24" fmla="*/ 2147483646 w 529"/>
                  <a:gd name="T25" fmla="*/ 2147483646 h 833"/>
                  <a:gd name="T26" fmla="*/ 2147483646 w 529"/>
                  <a:gd name="T27" fmla="*/ 2147483646 h 833"/>
                  <a:gd name="T28" fmla="*/ 2147483646 w 529"/>
                  <a:gd name="T29" fmla="*/ 2147483646 h 833"/>
                  <a:gd name="T30" fmla="*/ 2147483646 w 529"/>
                  <a:gd name="T31" fmla="*/ 2147483646 h 833"/>
                  <a:gd name="T32" fmla="*/ 2147483646 w 529"/>
                  <a:gd name="T33" fmla="*/ 2147483646 h 833"/>
                  <a:gd name="T34" fmla="*/ 2147483646 w 529"/>
                  <a:gd name="T35" fmla="*/ 2147483646 h 833"/>
                  <a:gd name="T36" fmla="*/ 2147483646 w 529"/>
                  <a:gd name="T37" fmla="*/ 2147483646 h 833"/>
                  <a:gd name="T38" fmla="*/ 0 w 529"/>
                  <a:gd name="T39" fmla="*/ 2147483646 h 83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29" h="833">
                    <a:moveTo>
                      <a:pt x="0" y="560"/>
                    </a:moveTo>
                    <a:lnTo>
                      <a:pt x="529" y="0"/>
                    </a:lnTo>
                    <a:lnTo>
                      <a:pt x="529" y="255"/>
                    </a:lnTo>
                    <a:lnTo>
                      <a:pt x="523" y="261"/>
                    </a:lnTo>
                    <a:lnTo>
                      <a:pt x="506" y="280"/>
                    </a:lnTo>
                    <a:lnTo>
                      <a:pt x="480" y="308"/>
                    </a:lnTo>
                    <a:lnTo>
                      <a:pt x="446" y="345"/>
                    </a:lnTo>
                    <a:lnTo>
                      <a:pt x="406" y="389"/>
                    </a:lnTo>
                    <a:lnTo>
                      <a:pt x="362" y="438"/>
                    </a:lnTo>
                    <a:lnTo>
                      <a:pt x="314" y="490"/>
                    </a:lnTo>
                    <a:lnTo>
                      <a:pt x="265" y="544"/>
                    </a:lnTo>
                    <a:lnTo>
                      <a:pt x="215" y="598"/>
                    </a:lnTo>
                    <a:lnTo>
                      <a:pt x="168" y="650"/>
                    </a:lnTo>
                    <a:lnTo>
                      <a:pt x="123" y="699"/>
                    </a:lnTo>
                    <a:lnTo>
                      <a:pt x="83" y="743"/>
                    </a:lnTo>
                    <a:lnTo>
                      <a:pt x="50" y="780"/>
                    </a:lnTo>
                    <a:lnTo>
                      <a:pt x="24" y="808"/>
                    </a:lnTo>
                    <a:lnTo>
                      <a:pt x="8" y="827"/>
                    </a:lnTo>
                    <a:lnTo>
                      <a:pt x="3" y="833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rgbClr val="A41028"/>
              </a:solidFill>
              <a:ln w="28575">
                <a:solidFill>
                  <a:srgbClr val="C65D6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31" name="Rectangle 771"/>
              <p:cNvSpPr>
                <a:spLocks noChangeArrowheads="1"/>
              </p:cNvSpPr>
              <p:nvPr/>
            </p:nvSpPr>
            <p:spPr bwMode="auto">
              <a:xfrm>
                <a:off x="3148726" y="5060925"/>
                <a:ext cx="2562241" cy="446082"/>
              </a:xfrm>
              <a:prstGeom prst="rect">
                <a:avLst/>
              </a:prstGeom>
              <a:solidFill>
                <a:srgbClr val="A41028"/>
              </a:solidFill>
              <a:ln w="28575">
                <a:solidFill>
                  <a:srgbClr val="C65D6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h-TH" altLang="th-TH">
                  <a:cs typeface="JasmineUPC" panose="02020603050405020304" pitchFamily="18" charset="-34"/>
                </a:endParaRPr>
              </a:p>
            </p:txBody>
          </p:sp>
          <p:sp>
            <p:nvSpPr>
              <p:cNvPr id="24632" name="Freeform 772"/>
              <p:cNvSpPr>
                <a:spLocks/>
              </p:cNvSpPr>
              <p:nvPr/>
            </p:nvSpPr>
            <p:spPr bwMode="auto">
              <a:xfrm>
                <a:off x="3155076" y="5268885"/>
                <a:ext cx="254002" cy="238122"/>
              </a:xfrm>
              <a:custGeom>
                <a:avLst/>
                <a:gdLst>
                  <a:gd name="T0" fmla="*/ 0 w 160"/>
                  <a:gd name="T1" fmla="*/ 2147483646 h 150"/>
                  <a:gd name="T2" fmla="*/ 2147483646 w 160"/>
                  <a:gd name="T3" fmla="*/ 0 h 150"/>
                  <a:gd name="T4" fmla="*/ 0 w 160"/>
                  <a:gd name="T5" fmla="*/ 2147483646 h 1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0" h="150">
                    <a:moveTo>
                      <a:pt x="0" y="150"/>
                    </a:moveTo>
                    <a:lnTo>
                      <a:pt x="160" y="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C65D6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33" name="Line 773"/>
              <p:cNvSpPr>
                <a:spLocks noChangeShapeType="1"/>
              </p:cNvSpPr>
              <p:nvPr/>
            </p:nvSpPr>
            <p:spPr bwMode="auto">
              <a:xfrm>
                <a:off x="3404315" y="5060925"/>
                <a:ext cx="0" cy="204785"/>
              </a:xfrm>
              <a:prstGeom prst="line">
                <a:avLst/>
              </a:prstGeom>
              <a:noFill/>
              <a:ln w="28575">
                <a:solidFill>
                  <a:srgbClr val="C65D6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34" name="Freeform 774"/>
              <p:cNvSpPr>
                <a:spLocks/>
              </p:cNvSpPr>
              <p:nvPr/>
            </p:nvSpPr>
            <p:spPr bwMode="auto">
              <a:xfrm>
                <a:off x="3404315" y="5265710"/>
                <a:ext cx="603254" cy="0"/>
              </a:xfrm>
              <a:custGeom>
                <a:avLst/>
                <a:gdLst>
                  <a:gd name="T0" fmla="*/ 0 w 380"/>
                  <a:gd name="T1" fmla="*/ 2147483646 w 380"/>
                  <a:gd name="T2" fmla="*/ 2147483646 w 380"/>
                  <a:gd name="T3" fmla="*/ 2147483646 w 380"/>
                  <a:gd name="T4" fmla="*/ 2147483646 w 380"/>
                  <a:gd name="T5" fmla="*/ 2147483646 w 380"/>
                  <a:gd name="T6" fmla="*/ 2147483646 w 380"/>
                  <a:gd name="T7" fmla="*/ 2147483646 w 380"/>
                  <a:gd name="T8" fmla="*/ 2147483646 w 380"/>
                  <a:gd name="T9" fmla="*/ 2147483646 w 380"/>
                  <a:gd name="T10" fmla="*/ 2147483646 w 380"/>
                  <a:gd name="T11" fmla="*/ 2147483646 w 380"/>
                  <a:gd name="T12" fmla="*/ 2147483646 w 380"/>
                  <a:gd name="T13" fmla="*/ 2147483646 w 380"/>
                  <a:gd name="T14" fmla="*/ 2147483646 w 380"/>
                  <a:gd name="T15" fmla="*/ 2147483646 w 380"/>
                  <a:gd name="T16" fmla="*/ 2147483646 w 380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</a:gdLst>
                <a:ahLst/>
                <a:cxnLst>
                  <a:cxn ang="T17">
                    <a:pos x="T0" y="0"/>
                  </a:cxn>
                  <a:cxn ang="T18">
                    <a:pos x="T1" y="0"/>
                  </a:cxn>
                  <a:cxn ang="T19">
                    <a:pos x="T2" y="0"/>
                  </a:cxn>
                  <a:cxn ang="T20">
                    <a:pos x="T3" y="0"/>
                  </a:cxn>
                  <a:cxn ang="T21">
                    <a:pos x="T4" y="0"/>
                  </a:cxn>
                  <a:cxn ang="T22">
                    <a:pos x="T5" y="0"/>
                  </a:cxn>
                  <a:cxn ang="T23">
                    <a:pos x="T6" y="0"/>
                  </a:cxn>
                  <a:cxn ang="T24">
                    <a:pos x="T7" y="0"/>
                  </a:cxn>
                  <a:cxn ang="T25">
                    <a:pos x="T8" y="0"/>
                  </a:cxn>
                  <a:cxn ang="T26">
                    <a:pos x="T9" y="0"/>
                  </a:cxn>
                  <a:cxn ang="T27">
                    <a:pos x="T10" y="0"/>
                  </a:cxn>
                  <a:cxn ang="T28">
                    <a:pos x="T11" y="0"/>
                  </a:cxn>
                  <a:cxn ang="T29">
                    <a:pos x="T12" y="0"/>
                  </a:cxn>
                  <a:cxn ang="T30">
                    <a:pos x="T13" y="0"/>
                  </a:cxn>
                  <a:cxn ang="T31">
                    <a:pos x="T14" y="0"/>
                  </a:cxn>
                  <a:cxn ang="T32">
                    <a:pos x="T15" y="0"/>
                  </a:cxn>
                  <a:cxn ang="T33">
                    <a:pos x="T16" y="0"/>
                  </a:cxn>
                </a:cxnLst>
                <a:rect l="0" t="0" r="r" b="b"/>
                <a:pathLst>
                  <a:path w="380">
                    <a:moveTo>
                      <a:pt x="0" y="0"/>
                    </a:moveTo>
                    <a:lnTo>
                      <a:pt x="4" y="0"/>
                    </a:lnTo>
                    <a:lnTo>
                      <a:pt x="16" y="0"/>
                    </a:lnTo>
                    <a:lnTo>
                      <a:pt x="35" y="0"/>
                    </a:lnTo>
                    <a:lnTo>
                      <a:pt x="59" y="0"/>
                    </a:lnTo>
                    <a:lnTo>
                      <a:pt x="88" y="0"/>
                    </a:lnTo>
                    <a:lnTo>
                      <a:pt x="120" y="0"/>
                    </a:lnTo>
                    <a:lnTo>
                      <a:pt x="154" y="0"/>
                    </a:lnTo>
                    <a:lnTo>
                      <a:pt x="190" y="0"/>
                    </a:lnTo>
                    <a:lnTo>
                      <a:pt x="225" y="0"/>
                    </a:lnTo>
                    <a:lnTo>
                      <a:pt x="260" y="0"/>
                    </a:lnTo>
                    <a:lnTo>
                      <a:pt x="292" y="0"/>
                    </a:lnTo>
                    <a:lnTo>
                      <a:pt x="320" y="0"/>
                    </a:lnTo>
                    <a:lnTo>
                      <a:pt x="345" y="0"/>
                    </a:lnTo>
                    <a:lnTo>
                      <a:pt x="364" y="0"/>
                    </a:lnTo>
                    <a:lnTo>
                      <a:pt x="376" y="0"/>
                    </a:lnTo>
                    <a:lnTo>
                      <a:pt x="380" y="0"/>
                    </a:lnTo>
                  </a:path>
                </a:pathLst>
              </a:custGeom>
              <a:noFill/>
              <a:ln w="28575">
                <a:solidFill>
                  <a:srgbClr val="C6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35" name="Freeform 775"/>
              <p:cNvSpPr>
                <a:spLocks/>
              </p:cNvSpPr>
              <p:nvPr/>
            </p:nvSpPr>
            <p:spPr bwMode="auto">
              <a:xfrm>
                <a:off x="3404315" y="5251423"/>
                <a:ext cx="0" cy="28575"/>
              </a:xfrm>
              <a:custGeom>
                <a:avLst/>
                <a:gdLst>
                  <a:gd name="T0" fmla="*/ 2147483646 h 18"/>
                  <a:gd name="T1" fmla="*/ 0 h 18"/>
                  <a:gd name="T2" fmla="*/ 2147483646 h 1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65D62"/>
              </a:solidFill>
              <a:ln w="0">
                <a:solidFill>
                  <a:srgbClr val="C65D6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36" name="Freeform 776"/>
              <p:cNvSpPr>
                <a:spLocks/>
              </p:cNvSpPr>
              <p:nvPr/>
            </p:nvSpPr>
            <p:spPr bwMode="auto">
              <a:xfrm>
                <a:off x="3993281" y="5265710"/>
                <a:ext cx="28575" cy="0"/>
              </a:xfrm>
              <a:custGeom>
                <a:avLst/>
                <a:gdLst>
                  <a:gd name="T0" fmla="*/ 0 w 18"/>
                  <a:gd name="T1" fmla="*/ 2147483646 w 18"/>
                  <a:gd name="T2" fmla="*/ 0 w 1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5D62"/>
              </a:solidFill>
              <a:ln w="0">
                <a:solidFill>
                  <a:srgbClr val="C65D6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37" name="Freeform 777"/>
              <p:cNvSpPr>
                <a:spLocks/>
              </p:cNvSpPr>
              <p:nvPr/>
            </p:nvSpPr>
            <p:spPr bwMode="auto">
              <a:xfrm>
                <a:off x="3999631" y="5064100"/>
                <a:ext cx="3175" cy="433382"/>
              </a:xfrm>
              <a:custGeom>
                <a:avLst/>
                <a:gdLst>
                  <a:gd name="T0" fmla="*/ 0 w 2"/>
                  <a:gd name="T1" fmla="*/ 0 h 273"/>
                  <a:gd name="T2" fmla="*/ 0 w 2"/>
                  <a:gd name="T3" fmla="*/ 2147483646 h 273"/>
                  <a:gd name="T4" fmla="*/ 0 w 2"/>
                  <a:gd name="T5" fmla="*/ 2147483646 h 273"/>
                  <a:gd name="T6" fmla="*/ 2147483646 w 2"/>
                  <a:gd name="T7" fmla="*/ 2147483646 h 273"/>
                  <a:gd name="T8" fmla="*/ 2147483646 w 2"/>
                  <a:gd name="T9" fmla="*/ 2147483646 h 273"/>
                  <a:gd name="T10" fmla="*/ 2147483646 w 2"/>
                  <a:gd name="T11" fmla="*/ 2147483646 h 273"/>
                  <a:gd name="T12" fmla="*/ 2147483646 w 2"/>
                  <a:gd name="T13" fmla="*/ 2147483646 h 273"/>
                  <a:gd name="T14" fmla="*/ 2147483646 w 2"/>
                  <a:gd name="T15" fmla="*/ 2147483646 h 273"/>
                  <a:gd name="T16" fmla="*/ 2147483646 w 2"/>
                  <a:gd name="T17" fmla="*/ 2147483646 h 273"/>
                  <a:gd name="T18" fmla="*/ 2147483646 w 2"/>
                  <a:gd name="T19" fmla="*/ 2147483646 h 273"/>
                  <a:gd name="T20" fmla="*/ 2147483646 w 2"/>
                  <a:gd name="T21" fmla="*/ 2147483646 h 273"/>
                  <a:gd name="T22" fmla="*/ 2147483646 w 2"/>
                  <a:gd name="T23" fmla="*/ 2147483646 h 273"/>
                  <a:gd name="T24" fmla="*/ 2147483646 w 2"/>
                  <a:gd name="T25" fmla="*/ 2147483646 h 273"/>
                  <a:gd name="T26" fmla="*/ 2147483646 w 2"/>
                  <a:gd name="T27" fmla="*/ 2147483646 h 273"/>
                  <a:gd name="T28" fmla="*/ 2147483646 w 2"/>
                  <a:gd name="T29" fmla="*/ 2147483646 h 273"/>
                  <a:gd name="T30" fmla="*/ 2147483646 w 2"/>
                  <a:gd name="T31" fmla="*/ 2147483646 h 273"/>
                  <a:gd name="T32" fmla="*/ 0 w 2"/>
                  <a:gd name="T33" fmla="*/ 2147483646 h 273"/>
                  <a:gd name="T34" fmla="*/ 0 w 2"/>
                  <a:gd name="T35" fmla="*/ 0 h 2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" h="273">
                    <a:moveTo>
                      <a:pt x="0" y="0"/>
                    </a:moveTo>
                    <a:lnTo>
                      <a:pt x="0" y="3"/>
                    </a:lnTo>
                    <a:lnTo>
                      <a:pt x="0" y="11"/>
                    </a:lnTo>
                    <a:lnTo>
                      <a:pt x="1" y="25"/>
                    </a:lnTo>
                    <a:lnTo>
                      <a:pt x="1" y="42"/>
                    </a:lnTo>
                    <a:lnTo>
                      <a:pt x="1" y="63"/>
                    </a:lnTo>
                    <a:lnTo>
                      <a:pt x="1" y="86"/>
                    </a:lnTo>
                    <a:lnTo>
                      <a:pt x="1" y="111"/>
                    </a:lnTo>
                    <a:lnTo>
                      <a:pt x="1" y="136"/>
                    </a:lnTo>
                    <a:lnTo>
                      <a:pt x="2" y="162"/>
                    </a:lnTo>
                    <a:lnTo>
                      <a:pt x="2" y="187"/>
                    </a:lnTo>
                    <a:lnTo>
                      <a:pt x="2" y="210"/>
                    </a:lnTo>
                    <a:lnTo>
                      <a:pt x="2" y="231"/>
                    </a:lnTo>
                    <a:lnTo>
                      <a:pt x="1" y="248"/>
                    </a:lnTo>
                    <a:lnTo>
                      <a:pt x="1" y="262"/>
                    </a:lnTo>
                    <a:lnTo>
                      <a:pt x="1" y="270"/>
                    </a:lnTo>
                    <a:lnTo>
                      <a:pt x="0" y="2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1028"/>
              </a:solidFill>
              <a:ln w="28575">
                <a:solidFill>
                  <a:srgbClr val="C65D6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38" name="Freeform 778"/>
              <p:cNvSpPr>
                <a:spLocks/>
              </p:cNvSpPr>
              <p:nvPr/>
            </p:nvSpPr>
            <p:spPr bwMode="auto">
              <a:xfrm>
                <a:off x="3994869" y="5260948"/>
                <a:ext cx="254002" cy="238122"/>
              </a:xfrm>
              <a:custGeom>
                <a:avLst/>
                <a:gdLst>
                  <a:gd name="T0" fmla="*/ 0 w 160"/>
                  <a:gd name="T1" fmla="*/ 2147483646 h 150"/>
                  <a:gd name="T2" fmla="*/ 2147483646 w 160"/>
                  <a:gd name="T3" fmla="*/ 0 h 150"/>
                  <a:gd name="T4" fmla="*/ 0 w 160"/>
                  <a:gd name="T5" fmla="*/ 2147483646 h 1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0" h="150">
                    <a:moveTo>
                      <a:pt x="0" y="150"/>
                    </a:moveTo>
                    <a:lnTo>
                      <a:pt x="160" y="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C65D6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39" name="Line 779"/>
              <p:cNvSpPr>
                <a:spLocks noChangeShapeType="1"/>
              </p:cNvSpPr>
              <p:nvPr/>
            </p:nvSpPr>
            <p:spPr bwMode="auto">
              <a:xfrm>
                <a:off x="4244108" y="5051401"/>
                <a:ext cx="0" cy="204785"/>
              </a:xfrm>
              <a:prstGeom prst="line">
                <a:avLst/>
              </a:prstGeom>
              <a:noFill/>
              <a:ln w="28575">
                <a:solidFill>
                  <a:srgbClr val="C65D6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40" name="Freeform 780"/>
              <p:cNvSpPr>
                <a:spLocks/>
              </p:cNvSpPr>
              <p:nvPr/>
            </p:nvSpPr>
            <p:spPr bwMode="auto">
              <a:xfrm>
                <a:off x="4244108" y="5254598"/>
                <a:ext cx="603254" cy="1587"/>
              </a:xfrm>
              <a:custGeom>
                <a:avLst/>
                <a:gdLst>
                  <a:gd name="T0" fmla="*/ 0 w 380"/>
                  <a:gd name="T1" fmla="*/ 2147483646 h 1"/>
                  <a:gd name="T2" fmla="*/ 2147483646 w 380"/>
                  <a:gd name="T3" fmla="*/ 2147483646 h 1"/>
                  <a:gd name="T4" fmla="*/ 2147483646 w 380"/>
                  <a:gd name="T5" fmla="*/ 2147483646 h 1"/>
                  <a:gd name="T6" fmla="*/ 2147483646 w 380"/>
                  <a:gd name="T7" fmla="*/ 2147483646 h 1"/>
                  <a:gd name="T8" fmla="*/ 2147483646 w 380"/>
                  <a:gd name="T9" fmla="*/ 2147483646 h 1"/>
                  <a:gd name="T10" fmla="*/ 2147483646 w 380"/>
                  <a:gd name="T11" fmla="*/ 2147483646 h 1"/>
                  <a:gd name="T12" fmla="*/ 2147483646 w 380"/>
                  <a:gd name="T13" fmla="*/ 2147483646 h 1"/>
                  <a:gd name="T14" fmla="*/ 2147483646 w 380"/>
                  <a:gd name="T15" fmla="*/ 2147483646 h 1"/>
                  <a:gd name="T16" fmla="*/ 2147483646 w 380"/>
                  <a:gd name="T17" fmla="*/ 0 h 1"/>
                  <a:gd name="T18" fmla="*/ 2147483646 w 380"/>
                  <a:gd name="T19" fmla="*/ 0 h 1"/>
                  <a:gd name="T20" fmla="*/ 2147483646 w 380"/>
                  <a:gd name="T21" fmla="*/ 0 h 1"/>
                  <a:gd name="T22" fmla="*/ 2147483646 w 380"/>
                  <a:gd name="T23" fmla="*/ 0 h 1"/>
                  <a:gd name="T24" fmla="*/ 2147483646 w 380"/>
                  <a:gd name="T25" fmla="*/ 0 h 1"/>
                  <a:gd name="T26" fmla="*/ 2147483646 w 380"/>
                  <a:gd name="T27" fmla="*/ 0 h 1"/>
                  <a:gd name="T28" fmla="*/ 2147483646 w 380"/>
                  <a:gd name="T29" fmla="*/ 2147483646 h 1"/>
                  <a:gd name="T30" fmla="*/ 2147483646 w 380"/>
                  <a:gd name="T31" fmla="*/ 2147483646 h 1"/>
                  <a:gd name="T32" fmla="*/ 2147483646 w 380"/>
                  <a:gd name="T33" fmla="*/ 2147483646 h 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0" h="1">
                    <a:moveTo>
                      <a:pt x="0" y="1"/>
                    </a:moveTo>
                    <a:lnTo>
                      <a:pt x="4" y="1"/>
                    </a:lnTo>
                    <a:lnTo>
                      <a:pt x="16" y="1"/>
                    </a:lnTo>
                    <a:lnTo>
                      <a:pt x="35" y="1"/>
                    </a:lnTo>
                    <a:lnTo>
                      <a:pt x="59" y="1"/>
                    </a:lnTo>
                    <a:lnTo>
                      <a:pt x="88" y="1"/>
                    </a:lnTo>
                    <a:lnTo>
                      <a:pt x="120" y="1"/>
                    </a:lnTo>
                    <a:lnTo>
                      <a:pt x="155" y="1"/>
                    </a:lnTo>
                    <a:lnTo>
                      <a:pt x="190" y="0"/>
                    </a:lnTo>
                    <a:lnTo>
                      <a:pt x="225" y="0"/>
                    </a:lnTo>
                    <a:lnTo>
                      <a:pt x="260" y="0"/>
                    </a:lnTo>
                    <a:lnTo>
                      <a:pt x="292" y="0"/>
                    </a:lnTo>
                    <a:lnTo>
                      <a:pt x="321" y="0"/>
                    </a:lnTo>
                    <a:lnTo>
                      <a:pt x="345" y="0"/>
                    </a:lnTo>
                    <a:lnTo>
                      <a:pt x="364" y="1"/>
                    </a:lnTo>
                    <a:lnTo>
                      <a:pt x="376" y="1"/>
                    </a:lnTo>
                    <a:lnTo>
                      <a:pt x="380" y="1"/>
                    </a:lnTo>
                  </a:path>
                </a:pathLst>
              </a:custGeom>
              <a:noFill/>
              <a:ln w="28575">
                <a:solidFill>
                  <a:srgbClr val="C6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41" name="Freeform 781"/>
              <p:cNvSpPr>
                <a:spLocks/>
              </p:cNvSpPr>
              <p:nvPr/>
            </p:nvSpPr>
            <p:spPr bwMode="auto">
              <a:xfrm>
                <a:off x="4244108" y="5243486"/>
                <a:ext cx="0" cy="26987"/>
              </a:xfrm>
              <a:custGeom>
                <a:avLst/>
                <a:gdLst>
                  <a:gd name="T0" fmla="*/ 2147483646 h 17"/>
                  <a:gd name="T1" fmla="*/ 0 h 17"/>
                  <a:gd name="T2" fmla="*/ 2147483646 h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7">
                    <a:moveTo>
                      <a:pt x="0" y="17"/>
                    </a:move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65D62"/>
              </a:solidFill>
              <a:ln w="0">
                <a:solidFill>
                  <a:srgbClr val="C65D6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42" name="Freeform 782"/>
              <p:cNvSpPr>
                <a:spLocks/>
              </p:cNvSpPr>
              <p:nvPr/>
            </p:nvSpPr>
            <p:spPr bwMode="auto">
              <a:xfrm>
                <a:off x="4833074" y="5256186"/>
                <a:ext cx="28575" cy="0"/>
              </a:xfrm>
              <a:custGeom>
                <a:avLst/>
                <a:gdLst>
                  <a:gd name="T0" fmla="*/ 2147483646 w 18"/>
                  <a:gd name="T1" fmla="*/ 0 w 18"/>
                  <a:gd name="T2" fmla="*/ 2147483646 w 1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65D62"/>
              </a:solidFill>
              <a:ln w="0">
                <a:solidFill>
                  <a:srgbClr val="C65D6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43" name="Line 783"/>
              <p:cNvSpPr>
                <a:spLocks noChangeShapeType="1"/>
              </p:cNvSpPr>
              <p:nvPr/>
            </p:nvSpPr>
            <p:spPr bwMode="auto">
              <a:xfrm>
                <a:off x="5074376" y="5060925"/>
                <a:ext cx="0" cy="204785"/>
              </a:xfrm>
              <a:prstGeom prst="line">
                <a:avLst/>
              </a:prstGeom>
              <a:noFill/>
              <a:ln w="28575">
                <a:solidFill>
                  <a:srgbClr val="C65D6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44" name="Freeform 784"/>
              <p:cNvSpPr>
                <a:spLocks/>
              </p:cNvSpPr>
              <p:nvPr/>
            </p:nvSpPr>
            <p:spPr bwMode="auto">
              <a:xfrm>
                <a:off x="5074376" y="5264123"/>
                <a:ext cx="850905" cy="1587"/>
              </a:xfrm>
              <a:custGeom>
                <a:avLst/>
                <a:gdLst>
                  <a:gd name="T0" fmla="*/ 0 w 536"/>
                  <a:gd name="T1" fmla="*/ 2147483646 h 1"/>
                  <a:gd name="T2" fmla="*/ 2147483646 w 536"/>
                  <a:gd name="T3" fmla="*/ 2147483646 h 1"/>
                  <a:gd name="T4" fmla="*/ 2147483646 w 536"/>
                  <a:gd name="T5" fmla="*/ 2147483646 h 1"/>
                  <a:gd name="T6" fmla="*/ 2147483646 w 536"/>
                  <a:gd name="T7" fmla="*/ 0 h 1"/>
                  <a:gd name="T8" fmla="*/ 2147483646 w 536"/>
                  <a:gd name="T9" fmla="*/ 0 h 1"/>
                  <a:gd name="T10" fmla="*/ 2147483646 w 536"/>
                  <a:gd name="T11" fmla="*/ 0 h 1"/>
                  <a:gd name="T12" fmla="*/ 2147483646 w 536"/>
                  <a:gd name="T13" fmla="*/ 0 h 1"/>
                  <a:gd name="T14" fmla="*/ 2147483646 w 536"/>
                  <a:gd name="T15" fmla="*/ 0 h 1"/>
                  <a:gd name="T16" fmla="*/ 2147483646 w 536"/>
                  <a:gd name="T17" fmla="*/ 0 h 1"/>
                  <a:gd name="T18" fmla="*/ 2147483646 w 536"/>
                  <a:gd name="T19" fmla="*/ 0 h 1"/>
                  <a:gd name="T20" fmla="*/ 2147483646 w 536"/>
                  <a:gd name="T21" fmla="*/ 0 h 1"/>
                  <a:gd name="T22" fmla="*/ 2147483646 w 536"/>
                  <a:gd name="T23" fmla="*/ 0 h 1"/>
                  <a:gd name="T24" fmla="*/ 2147483646 w 536"/>
                  <a:gd name="T25" fmla="*/ 0 h 1"/>
                  <a:gd name="T26" fmla="*/ 2147483646 w 536"/>
                  <a:gd name="T27" fmla="*/ 0 h 1"/>
                  <a:gd name="T28" fmla="*/ 2147483646 w 536"/>
                  <a:gd name="T29" fmla="*/ 0 h 1"/>
                  <a:gd name="T30" fmla="*/ 2147483646 w 536"/>
                  <a:gd name="T31" fmla="*/ 0 h 1"/>
                  <a:gd name="T32" fmla="*/ 2147483646 w 536"/>
                  <a:gd name="T33" fmla="*/ 2147483646 h 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6" h="1">
                    <a:moveTo>
                      <a:pt x="0" y="1"/>
                    </a:moveTo>
                    <a:lnTo>
                      <a:pt x="6" y="1"/>
                    </a:lnTo>
                    <a:lnTo>
                      <a:pt x="23" y="1"/>
                    </a:lnTo>
                    <a:lnTo>
                      <a:pt x="50" y="0"/>
                    </a:lnTo>
                    <a:lnTo>
                      <a:pt x="84" y="0"/>
                    </a:lnTo>
                    <a:lnTo>
                      <a:pt x="124" y="0"/>
                    </a:lnTo>
                    <a:lnTo>
                      <a:pt x="170" y="0"/>
                    </a:lnTo>
                    <a:lnTo>
                      <a:pt x="218" y="0"/>
                    </a:lnTo>
                    <a:lnTo>
                      <a:pt x="268" y="0"/>
                    </a:lnTo>
                    <a:lnTo>
                      <a:pt x="318" y="0"/>
                    </a:lnTo>
                    <a:lnTo>
                      <a:pt x="367" y="0"/>
                    </a:lnTo>
                    <a:lnTo>
                      <a:pt x="412" y="0"/>
                    </a:lnTo>
                    <a:lnTo>
                      <a:pt x="453" y="0"/>
                    </a:lnTo>
                    <a:lnTo>
                      <a:pt x="487" y="0"/>
                    </a:lnTo>
                    <a:lnTo>
                      <a:pt x="513" y="0"/>
                    </a:lnTo>
                    <a:lnTo>
                      <a:pt x="530" y="0"/>
                    </a:lnTo>
                    <a:lnTo>
                      <a:pt x="536" y="1"/>
                    </a:lnTo>
                  </a:path>
                </a:pathLst>
              </a:custGeom>
              <a:noFill/>
              <a:ln w="28575">
                <a:solidFill>
                  <a:srgbClr val="C6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45" name="Freeform 785"/>
              <p:cNvSpPr>
                <a:spLocks/>
              </p:cNvSpPr>
              <p:nvPr/>
            </p:nvSpPr>
            <p:spPr bwMode="auto">
              <a:xfrm>
                <a:off x="5074376" y="5251423"/>
                <a:ext cx="0" cy="28575"/>
              </a:xfrm>
              <a:custGeom>
                <a:avLst/>
                <a:gdLst>
                  <a:gd name="T0" fmla="*/ 2147483646 h 18"/>
                  <a:gd name="T1" fmla="*/ 0 h 18"/>
                  <a:gd name="T2" fmla="*/ 2147483646 h 1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65D62"/>
              </a:solidFill>
              <a:ln w="0">
                <a:solidFill>
                  <a:srgbClr val="C65D6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46" name="Freeform 786"/>
              <p:cNvSpPr>
                <a:spLocks/>
              </p:cNvSpPr>
              <p:nvPr/>
            </p:nvSpPr>
            <p:spPr bwMode="auto">
              <a:xfrm>
                <a:off x="5910993" y="5265710"/>
                <a:ext cx="30163" cy="0"/>
              </a:xfrm>
              <a:custGeom>
                <a:avLst/>
                <a:gdLst>
                  <a:gd name="T0" fmla="*/ 2147483646 w 19"/>
                  <a:gd name="T1" fmla="*/ 0 w 19"/>
                  <a:gd name="T2" fmla="*/ 2147483646 w 19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9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65D62"/>
              </a:solidFill>
              <a:ln w="0">
                <a:solidFill>
                  <a:srgbClr val="C65D6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47" name="Freeform 787"/>
              <p:cNvSpPr>
                <a:spLocks/>
              </p:cNvSpPr>
              <p:nvPr/>
            </p:nvSpPr>
            <p:spPr bwMode="auto">
              <a:xfrm>
                <a:off x="4850537" y="5268885"/>
                <a:ext cx="228601" cy="238122"/>
              </a:xfrm>
              <a:custGeom>
                <a:avLst/>
                <a:gdLst>
                  <a:gd name="T0" fmla="*/ 0 w 144"/>
                  <a:gd name="T1" fmla="*/ 2147483646 h 150"/>
                  <a:gd name="T2" fmla="*/ 2147483646 w 144"/>
                  <a:gd name="T3" fmla="*/ 0 h 150"/>
                  <a:gd name="T4" fmla="*/ 0 w 144"/>
                  <a:gd name="T5" fmla="*/ 2147483646 h 1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50">
                    <a:moveTo>
                      <a:pt x="0" y="150"/>
                    </a:moveTo>
                    <a:lnTo>
                      <a:pt x="144" y="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C65D6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48" name="Freeform 788"/>
              <p:cNvSpPr>
                <a:spLocks/>
              </p:cNvSpPr>
              <p:nvPr/>
            </p:nvSpPr>
            <p:spPr bwMode="auto">
              <a:xfrm>
                <a:off x="4850537" y="5073625"/>
                <a:ext cx="1588" cy="434970"/>
              </a:xfrm>
              <a:custGeom>
                <a:avLst/>
                <a:gdLst>
                  <a:gd name="T0" fmla="*/ 0 w 1"/>
                  <a:gd name="T1" fmla="*/ 0 h 274"/>
                  <a:gd name="T2" fmla="*/ 0 w 1"/>
                  <a:gd name="T3" fmla="*/ 2147483646 h 274"/>
                  <a:gd name="T4" fmla="*/ 0 w 1"/>
                  <a:gd name="T5" fmla="*/ 2147483646 h 274"/>
                  <a:gd name="T6" fmla="*/ 0 w 1"/>
                  <a:gd name="T7" fmla="*/ 2147483646 h 274"/>
                  <a:gd name="T8" fmla="*/ 0 w 1"/>
                  <a:gd name="T9" fmla="*/ 2147483646 h 274"/>
                  <a:gd name="T10" fmla="*/ 0 w 1"/>
                  <a:gd name="T11" fmla="*/ 2147483646 h 274"/>
                  <a:gd name="T12" fmla="*/ 2147483646 w 1"/>
                  <a:gd name="T13" fmla="*/ 2147483646 h 274"/>
                  <a:gd name="T14" fmla="*/ 2147483646 w 1"/>
                  <a:gd name="T15" fmla="*/ 2147483646 h 274"/>
                  <a:gd name="T16" fmla="*/ 2147483646 w 1"/>
                  <a:gd name="T17" fmla="*/ 2147483646 h 274"/>
                  <a:gd name="T18" fmla="*/ 2147483646 w 1"/>
                  <a:gd name="T19" fmla="*/ 2147483646 h 274"/>
                  <a:gd name="T20" fmla="*/ 2147483646 w 1"/>
                  <a:gd name="T21" fmla="*/ 2147483646 h 274"/>
                  <a:gd name="T22" fmla="*/ 2147483646 w 1"/>
                  <a:gd name="T23" fmla="*/ 2147483646 h 274"/>
                  <a:gd name="T24" fmla="*/ 2147483646 w 1"/>
                  <a:gd name="T25" fmla="*/ 2147483646 h 274"/>
                  <a:gd name="T26" fmla="*/ 2147483646 w 1"/>
                  <a:gd name="T27" fmla="*/ 2147483646 h 274"/>
                  <a:gd name="T28" fmla="*/ 2147483646 w 1"/>
                  <a:gd name="T29" fmla="*/ 2147483646 h 274"/>
                  <a:gd name="T30" fmla="*/ 0 w 1"/>
                  <a:gd name="T31" fmla="*/ 2147483646 h 274"/>
                  <a:gd name="T32" fmla="*/ 0 w 1"/>
                  <a:gd name="T33" fmla="*/ 2147483646 h 274"/>
                  <a:gd name="T34" fmla="*/ 0 w 1"/>
                  <a:gd name="T35" fmla="*/ 0 h 2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" h="274">
                    <a:moveTo>
                      <a:pt x="0" y="0"/>
                    </a:moveTo>
                    <a:lnTo>
                      <a:pt x="0" y="3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0" y="43"/>
                    </a:lnTo>
                    <a:lnTo>
                      <a:pt x="0" y="64"/>
                    </a:lnTo>
                    <a:lnTo>
                      <a:pt x="1" y="87"/>
                    </a:lnTo>
                    <a:lnTo>
                      <a:pt x="1" y="112"/>
                    </a:lnTo>
                    <a:lnTo>
                      <a:pt x="1" y="137"/>
                    </a:lnTo>
                    <a:lnTo>
                      <a:pt x="1" y="163"/>
                    </a:lnTo>
                    <a:lnTo>
                      <a:pt x="1" y="187"/>
                    </a:lnTo>
                    <a:lnTo>
                      <a:pt x="1" y="211"/>
                    </a:lnTo>
                    <a:lnTo>
                      <a:pt x="1" y="231"/>
                    </a:lnTo>
                    <a:lnTo>
                      <a:pt x="1" y="249"/>
                    </a:lnTo>
                    <a:lnTo>
                      <a:pt x="1" y="262"/>
                    </a:lnTo>
                    <a:lnTo>
                      <a:pt x="0" y="271"/>
                    </a:lnTo>
                    <a:lnTo>
                      <a:pt x="0" y="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1028"/>
              </a:solidFill>
              <a:ln w="28575">
                <a:solidFill>
                  <a:srgbClr val="C65D6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49" name="Freeform 789"/>
              <p:cNvSpPr>
                <a:spLocks/>
              </p:cNvSpPr>
              <p:nvPr/>
            </p:nvSpPr>
            <p:spPr bwMode="auto">
              <a:xfrm>
                <a:off x="6339621" y="4405296"/>
                <a:ext cx="0" cy="414332"/>
              </a:xfrm>
              <a:custGeom>
                <a:avLst/>
                <a:gdLst>
                  <a:gd name="T0" fmla="*/ 0 h 261"/>
                  <a:gd name="T1" fmla="*/ 2147483646 h 261"/>
                  <a:gd name="T2" fmla="*/ 0 h 26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61">
                    <a:moveTo>
                      <a:pt x="0" y="0"/>
                    </a:moveTo>
                    <a:lnTo>
                      <a:pt x="0" y="2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1028"/>
              </a:solidFill>
              <a:ln w="28575">
                <a:solidFill>
                  <a:srgbClr val="C65D6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50" name="Freeform 790"/>
              <p:cNvSpPr>
                <a:spLocks/>
              </p:cNvSpPr>
              <p:nvPr/>
            </p:nvSpPr>
            <p:spPr bwMode="auto">
              <a:xfrm>
                <a:off x="6128482" y="4627543"/>
                <a:ext cx="0" cy="415920"/>
              </a:xfrm>
              <a:custGeom>
                <a:avLst/>
                <a:gdLst>
                  <a:gd name="T0" fmla="*/ 0 h 262"/>
                  <a:gd name="T1" fmla="*/ 2147483646 h 262"/>
                  <a:gd name="T2" fmla="*/ 0 h 26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62">
                    <a:moveTo>
                      <a:pt x="0" y="0"/>
                    </a:move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1028"/>
              </a:solidFill>
              <a:ln w="28575">
                <a:solidFill>
                  <a:srgbClr val="C65D6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51" name="Freeform 791"/>
              <p:cNvSpPr>
                <a:spLocks/>
              </p:cNvSpPr>
              <p:nvPr/>
            </p:nvSpPr>
            <p:spPr bwMode="auto">
              <a:xfrm>
                <a:off x="5920519" y="4848203"/>
                <a:ext cx="0" cy="428620"/>
              </a:xfrm>
              <a:custGeom>
                <a:avLst/>
                <a:gdLst>
                  <a:gd name="T0" fmla="*/ 0 h 270"/>
                  <a:gd name="T1" fmla="*/ 2147483646 h 270"/>
                  <a:gd name="T2" fmla="*/ 0 h 27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70">
                    <a:moveTo>
                      <a:pt x="0" y="0"/>
                    </a:moveTo>
                    <a:lnTo>
                      <a:pt x="0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1028"/>
              </a:solidFill>
              <a:ln w="28575">
                <a:solidFill>
                  <a:srgbClr val="C65D6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52" name="Freeform 792"/>
              <p:cNvSpPr>
                <a:spLocks/>
              </p:cNvSpPr>
              <p:nvPr/>
            </p:nvSpPr>
            <p:spPr bwMode="auto">
              <a:xfrm>
                <a:off x="5920519" y="5048226"/>
                <a:ext cx="209551" cy="0"/>
              </a:xfrm>
              <a:custGeom>
                <a:avLst/>
                <a:gdLst>
                  <a:gd name="T0" fmla="*/ 2147483646 w 132"/>
                  <a:gd name="T1" fmla="*/ 0 w 132"/>
                  <a:gd name="T2" fmla="*/ 2147483646 w 13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32">
                    <a:moveTo>
                      <a:pt x="132" y="0"/>
                    </a:moveTo>
                    <a:lnTo>
                      <a:pt x="0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A41028"/>
              </a:solidFill>
              <a:ln w="28575">
                <a:solidFill>
                  <a:srgbClr val="C65D6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53" name="Freeform 793"/>
              <p:cNvSpPr>
                <a:spLocks/>
              </p:cNvSpPr>
              <p:nvPr/>
            </p:nvSpPr>
            <p:spPr bwMode="auto">
              <a:xfrm>
                <a:off x="6130070" y="4814866"/>
                <a:ext cx="209551" cy="0"/>
              </a:xfrm>
              <a:custGeom>
                <a:avLst/>
                <a:gdLst>
                  <a:gd name="T0" fmla="*/ 2147483646 w 132"/>
                  <a:gd name="T1" fmla="*/ 0 w 132"/>
                  <a:gd name="T2" fmla="*/ 2147483646 w 13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32">
                    <a:moveTo>
                      <a:pt x="132" y="0"/>
                    </a:moveTo>
                    <a:lnTo>
                      <a:pt x="0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A41028"/>
              </a:solidFill>
              <a:ln w="28575">
                <a:solidFill>
                  <a:srgbClr val="C65D6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54" name="Freeform 794"/>
              <p:cNvSpPr>
                <a:spLocks/>
              </p:cNvSpPr>
              <p:nvPr/>
            </p:nvSpPr>
            <p:spPr bwMode="auto">
              <a:xfrm>
                <a:off x="6336446" y="4586269"/>
                <a:ext cx="207964" cy="0"/>
              </a:xfrm>
              <a:custGeom>
                <a:avLst/>
                <a:gdLst>
                  <a:gd name="T0" fmla="*/ 2147483646 w 131"/>
                  <a:gd name="T1" fmla="*/ 0 w 131"/>
                  <a:gd name="T2" fmla="*/ 2147483646 w 13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31">
                    <a:moveTo>
                      <a:pt x="131" y="0"/>
                    </a:moveTo>
                    <a:lnTo>
                      <a:pt x="0" y="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A41028"/>
              </a:solidFill>
              <a:ln w="28575">
                <a:solidFill>
                  <a:srgbClr val="C65D6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55" name="Freeform 795"/>
              <p:cNvSpPr>
                <a:spLocks/>
              </p:cNvSpPr>
              <p:nvPr/>
            </p:nvSpPr>
            <p:spPr bwMode="auto">
              <a:xfrm>
                <a:off x="5709380" y="3783004"/>
                <a:ext cx="839793" cy="1290622"/>
              </a:xfrm>
              <a:custGeom>
                <a:avLst/>
                <a:gdLst>
                  <a:gd name="T0" fmla="*/ 0 w 529"/>
                  <a:gd name="T1" fmla="*/ 2147483646 h 813"/>
                  <a:gd name="T2" fmla="*/ 2147483646 w 529"/>
                  <a:gd name="T3" fmla="*/ 0 h 813"/>
                  <a:gd name="T4" fmla="*/ 2147483646 w 529"/>
                  <a:gd name="T5" fmla="*/ 2147483646 h 813"/>
                  <a:gd name="T6" fmla="*/ 0 w 529"/>
                  <a:gd name="T7" fmla="*/ 2147483646 h 813"/>
                  <a:gd name="T8" fmla="*/ 0 w 529"/>
                  <a:gd name="T9" fmla="*/ 2147483646 h 8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9" h="813">
                    <a:moveTo>
                      <a:pt x="0" y="535"/>
                    </a:moveTo>
                    <a:lnTo>
                      <a:pt x="528" y="0"/>
                    </a:lnTo>
                    <a:lnTo>
                      <a:pt x="529" y="249"/>
                    </a:lnTo>
                    <a:lnTo>
                      <a:pt x="0" y="813"/>
                    </a:lnTo>
                    <a:lnTo>
                      <a:pt x="0" y="535"/>
                    </a:lnTo>
                    <a:close/>
                  </a:path>
                </a:pathLst>
              </a:custGeom>
              <a:solidFill>
                <a:srgbClr val="E95200"/>
              </a:solidFill>
              <a:ln w="28575">
                <a:solidFill>
                  <a:srgbClr val="F0944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56" name="Rectangle 796"/>
              <p:cNvSpPr>
                <a:spLocks noChangeArrowheads="1"/>
              </p:cNvSpPr>
              <p:nvPr/>
            </p:nvSpPr>
            <p:spPr bwMode="auto">
              <a:xfrm>
                <a:off x="3147139" y="4624368"/>
                <a:ext cx="2563829" cy="446082"/>
              </a:xfrm>
              <a:prstGeom prst="rect">
                <a:avLst/>
              </a:prstGeom>
              <a:solidFill>
                <a:srgbClr val="E95200"/>
              </a:solidFill>
              <a:ln w="28575">
                <a:solidFill>
                  <a:srgbClr val="F0944E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h-TH" altLang="th-TH">
                  <a:cs typeface="JasmineUPC" panose="02020603050405020304" pitchFamily="18" charset="-34"/>
                </a:endParaRPr>
              </a:p>
            </p:txBody>
          </p:sp>
          <p:sp>
            <p:nvSpPr>
              <p:cNvPr id="24657" name="Freeform 797"/>
              <p:cNvSpPr>
                <a:spLocks/>
              </p:cNvSpPr>
              <p:nvPr/>
            </p:nvSpPr>
            <p:spPr bwMode="auto">
              <a:xfrm>
                <a:off x="3151901" y="4829153"/>
                <a:ext cx="252414" cy="241297"/>
              </a:xfrm>
              <a:custGeom>
                <a:avLst/>
                <a:gdLst>
                  <a:gd name="T0" fmla="*/ 0 w 159"/>
                  <a:gd name="T1" fmla="*/ 2147483646 h 152"/>
                  <a:gd name="T2" fmla="*/ 2147483646 w 159"/>
                  <a:gd name="T3" fmla="*/ 0 h 152"/>
                  <a:gd name="T4" fmla="*/ 0 w 159"/>
                  <a:gd name="T5" fmla="*/ 2147483646 h 1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9" h="152">
                    <a:moveTo>
                      <a:pt x="0" y="152"/>
                    </a:moveTo>
                    <a:lnTo>
                      <a:pt x="159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F0944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58" name="Line 798"/>
              <p:cNvSpPr>
                <a:spLocks noChangeShapeType="1"/>
              </p:cNvSpPr>
              <p:nvPr/>
            </p:nvSpPr>
            <p:spPr bwMode="auto">
              <a:xfrm>
                <a:off x="3399553" y="4638656"/>
                <a:ext cx="0" cy="200023"/>
              </a:xfrm>
              <a:prstGeom prst="line">
                <a:avLst/>
              </a:prstGeom>
              <a:noFill/>
              <a:ln w="28575">
                <a:solidFill>
                  <a:srgbClr val="F094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59" name="Freeform 799"/>
              <p:cNvSpPr>
                <a:spLocks/>
              </p:cNvSpPr>
              <p:nvPr/>
            </p:nvSpPr>
            <p:spPr bwMode="auto">
              <a:xfrm>
                <a:off x="3399553" y="4838678"/>
                <a:ext cx="600079" cy="0"/>
              </a:xfrm>
              <a:custGeom>
                <a:avLst/>
                <a:gdLst>
                  <a:gd name="T0" fmla="*/ 0 w 378"/>
                  <a:gd name="T1" fmla="*/ 2147483646 w 378"/>
                  <a:gd name="T2" fmla="*/ 2147483646 w 378"/>
                  <a:gd name="T3" fmla="*/ 2147483646 w 378"/>
                  <a:gd name="T4" fmla="*/ 2147483646 w 378"/>
                  <a:gd name="T5" fmla="*/ 2147483646 w 378"/>
                  <a:gd name="T6" fmla="*/ 2147483646 w 378"/>
                  <a:gd name="T7" fmla="*/ 2147483646 w 378"/>
                  <a:gd name="T8" fmla="*/ 2147483646 w 378"/>
                  <a:gd name="T9" fmla="*/ 2147483646 w 378"/>
                  <a:gd name="T10" fmla="*/ 2147483646 w 378"/>
                  <a:gd name="T11" fmla="*/ 2147483646 w 378"/>
                  <a:gd name="T12" fmla="*/ 2147483646 w 378"/>
                  <a:gd name="T13" fmla="*/ 2147483646 w 378"/>
                  <a:gd name="T14" fmla="*/ 2147483646 w 378"/>
                  <a:gd name="T15" fmla="*/ 2147483646 w 378"/>
                  <a:gd name="T16" fmla="*/ 2147483646 w 378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</a:gdLst>
                <a:ahLst/>
                <a:cxnLst>
                  <a:cxn ang="T17">
                    <a:pos x="T0" y="0"/>
                  </a:cxn>
                  <a:cxn ang="T18">
                    <a:pos x="T1" y="0"/>
                  </a:cxn>
                  <a:cxn ang="T19">
                    <a:pos x="T2" y="0"/>
                  </a:cxn>
                  <a:cxn ang="T20">
                    <a:pos x="T3" y="0"/>
                  </a:cxn>
                  <a:cxn ang="T21">
                    <a:pos x="T4" y="0"/>
                  </a:cxn>
                  <a:cxn ang="T22">
                    <a:pos x="T5" y="0"/>
                  </a:cxn>
                  <a:cxn ang="T23">
                    <a:pos x="T6" y="0"/>
                  </a:cxn>
                  <a:cxn ang="T24">
                    <a:pos x="T7" y="0"/>
                  </a:cxn>
                  <a:cxn ang="T25">
                    <a:pos x="T8" y="0"/>
                  </a:cxn>
                  <a:cxn ang="T26">
                    <a:pos x="T9" y="0"/>
                  </a:cxn>
                  <a:cxn ang="T27">
                    <a:pos x="T10" y="0"/>
                  </a:cxn>
                  <a:cxn ang="T28">
                    <a:pos x="T11" y="0"/>
                  </a:cxn>
                  <a:cxn ang="T29">
                    <a:pos x="T12" y="0"/>
                  </a:cxn>
                  <a:cxn ang="T30">
                    <a:pos x="T13" y="0"/>
                  </a:cxn>
                  <a:cxn ang="T31">
                    <a:pos x="T14" y="0"/>
                  </a:cxn>
                  <a:cxn ang="T32">
                    <a:pos x="T15" y="0"/>
                  </a:cxn>
                  <a:cxn ang="T33">
                    <a:pos x="T16" y="0"/>
                  </a:cxn>
                </a:cxnLst>
                <a:rect l="0" t="0" r="r" b="b"/>
                <a:pathLst>
                  <a:path w="378">
                    <a:moveTo>
                      <a:pt x="0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35" y="0"/>
                    </a:lnTo>
                    <a:lnTo>
                      <a:pt x="59" y="0"/>
                    </a:lnTo>
                    <a:lnTo>
                      <a:pt x="88" y="0"/>
                    </a:lnTo>
                    <a:lnTo>
                      <a:pt x="120" y="0"/>
                    </a:lnTo>
                    <a:lnTo>
                      <a:pt x="154" y="0"/>
                    </a:lnTo>
                    <a:lnTo>
                      <a:pt x="189" y="0"/>
                    </a:lnTo>
                    <a:lnTo>
                      <a:pt x="224" y="0"/>
                    </a:lnTo>
                    <a:lnTo>
                      <a:pt x="258" y="0"/>
                    </a:lnTo>
                    <a:lnTo>
                      <a:pt x="290" y="0"/>
                    </a:lnTo>
                    <a:lnTo>
                      <a:pt x="319" y="0"/>
                    </a:lnTo>
                    <a:lnTo>
                      <a:pt x="343" y="0"/>
                    </a:lnTo>
                    <a:lnTo>
                      <a:pt x="362" y="0"/>
                    </a:lnTo>
                    <a:lnTo>
                      <a:pt x="374" y="0"/>
                    </a:lnTo>
                    <a:lnTo>
                      <a:pt x="378" y="0"/>
                    </a:lnTo>
                  </a:path>
                </a:pathLst>
              </a:custGeom>
              <a:noFill/>
              <a:ln w="28575">
                <a:solidFill>
                  <a:srgbClr val="F094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60" name="Freeform 800"/>
              <p:cNvSpPr>
                <a:spLocks/>
              </p:cNvSpPr>
              <p:nvPr/>
            </p:nvSpPr>
            <p:spPr bwMode="auto">
              <a:xfrm>
                <a:off x="3399553" y="4824391"/>
                <a:ext cx="0" cy="26987"/>
              </a:xfrm>
              <a:custGeom>
                <a:avLst/>
                <a:gdLst>
                  <a:gd name="T0" fmla="*/ 2147483646 h 17"/>
                  <a:gd name="T1" fmla="*/ 0 h 17"/>
                  <a:gd name="T2" fmla="*/ 2147483646 h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7">
                    <a:moveTo>
                      <a:pt x="0" y="17"/>
                    </a:move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0944E"/>
              </a:solidFill>
              <a:ln w="0">
                <a:solidFill>
                  <a:srgbClr val="F0944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61" name="Freeform 801"/>
              <p:cNvSpPr>
                <a:spLocks/>
              </p:cNvSpPr>
              <p:nvPr/>
            </p:nvSpPr>
            <p:spPr bwMode="auto">
              <a:xfrm>
                <a:off x="3985344" y="4838678"/>
                <a:ext cx="28575" cy="0"/>
              </a:xfrm>
              <a:custGeom>
                <a:avLst/>
                <a:gdLst>
                  <a:gd name="T0" fmla="*/ 0 w 18"/>
                  <a:gd name="T1" fmla="*/ 2147483646 w 18"/>
                  <a:gd name="T2" fmla="*/ 0 w 1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944E"/>
              </a:solidFill>
              <a:ln w="0">
                <a:solidFill>
                  <a:srgbClr val="F0944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62" name="Line 802"/>
              <p:cNvSpPr>
                <a:spLocks noChangeShapeType="1"/>
              </p:cNvSpPr>
              <p:nvPr/>
            </p:nvSpPr>
            <p:spPr bwMode="auto">
              <a:xfrm>
                <a:off x="4001219" y="4635481"/>
                <a:ext cx="0" cy="438145"/>
              </a:xfrm>
              <a:prstGeom prst="line">
                <a:avLst/>
              </a:prstGeom>
              <a:noFill/>
              <a:ln w="28575">
                <a:solidFill>
                  <a:srgbClr val="F094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63" name="Line 803"/>
              <p:cNvSpPr>
                <a:spLocks noChangeShapeType="1"/>
              </p:cNvSpPr>
              <p:nvPr/>
            </p:nvSpPr>
            <p:spPr bwMode="auto">
              <a:xfrm>
                <a:off x="4850537" y="4630718"/>
                <a:ext cx="0" cy="436557"/>
              </a:xfrm>
              <a:prstGeom prst="line">
                <a:avLst/>
              </a:prstGeom>
              <a:noFill/>
              <a:ln w="28575">
                <a:solidFill>
                  <a:srgbClr val="F094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64" name="Freeform 804"/>
              <p:cNvSpPr>
                <a:spLocks/>
              </p:cNvSpPr>
              <p:nvPr/>
            </p:nvSpPr>
            <p:spPr bwMode="auto">
              <a:xfrm>
                <a:off x="3993281" y="4829153"/>
                <a:ext cx="250827" cy="241297"/>
              </a:xfrm>
              <a:custGeom>
                <a:avLst/>
                <a:gdLst>
                  <a:gd name="T0" fmla="*/ 0 w 158"/>
                  <a:gd name="T1" fmla="*/ 2147483646 h 152"/>
                  <a:gd name="T2" fmla="*/ 2147483646 w 158"/>
                  <a:gd name="T3" fmla="*/ 0 h 152"/>
                  <a:gd name="T4" fmla="*/ 0 w 158"/>
                  <a:gd name="T5" fmla="*/ 2147483646 h 1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8" h="152">
                    <a:moveTo>
                      <a:pt x="0" y="152"/>
                    </a:moveTo>
                    <a:lnTo>
                      <a:pt x="158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F0944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65" name="Line 805"/>
              <p:cNvSpPr>
                <a:spLocks noChangeShapeType="1"/>
              </p:cNvSpPr>
              <p:nvPr/>
            </p:nvSpPr>
            <p:spPr bwMode="auto">
              <a:xfrm>
                <a:off x="4240933" y="4638656"/>
                <a:ext cx="0" cy="200023"/>
              </a:xfrm>
              <a:prstGeom prst="line">
                <a:avLst/>
              </a:prstGeom>
              <a:noFill/>
              <a:ln w="28575">
                <a:solidFill>
                  <a:srgbClr val="F094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66" name="Freeform 806"/>
              <p:cNvSpPr>
                <a:spLocks/>
              </p:cNvSpPr>
              <p:nvPr/>
            </p:nvSpPr>
            <p:spPr bwMode="auto">
              <a:xfrm>
                <a:off x="4240933" y="4838678"/>
                <a:ext cx="600079" cy="0"/>
              </a:xfrm>
              <a:custGeom>
                <a:avLst/>
                <a:gdLst>
                  <a:gd name="T0" fmla="*/ 0 w 378"/>
                  <a:gd name="T1" fmla="*/ 2147483646 w 378"/>
                  <a:gd name="T2" fmla="*/ 2147483646 w 378"/>
                  <a:gd name="T3" fmla="*/ 2147483646 w 378"/>
                  <a:gd name="T4" fmla="*/ 2147483646 w 378"/>
                  <a:gd name="T5" fmla="*/ 2147483646 w 378"/>
                  <a:gd name="T6" fmla="*/ 2147483646 w 378"/>
                  <a:gd name="T7" fmla="*/ 2147483646 w 378"/>
                  <a:gd name="T8" fmla="*/ 2147483646 w 378"/>
                  <a:gd name="T9" fmla="*/ 2147483646 w 378"/>
                  <a:gd name="T10" fmla="*/ 2147483646 w 378"/>
                  <a:gd name="T11" fmla="*/ 2147483646 w 378"/>
                  <a:gd name="T12" fmla="*/ 2147483646 w 378"/>
                  <a:gd name="T13" fmla="*/ 2147483646 w 378"/>
                  <a:gd name="T14" fmla="*/ 2147483646 w 378"/>
                  <a:gd name="T15" fmla="*/ 2147483646 w 378"/>
                  <a:gd name="T16" fmla="*/ 2147483646 w 378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</a:gdLst>
                <a:ahLst/>
                <a:cxnLst>
                  <a:cxn ang="T17">
                    <a:pos x="T0" y="0"/>
                  </a:cxn>
                  <a:cxn ang="T18">
                    <a:pos x="T1" y="0"/>
                  </a:cxn>
                  <a:cxn ang="T19">
                    <a:pos x="T2" y="0"/>
                  </a:cxn>
                  <a:cxn ang="T20">
                    <a:pos x="T3" y="0"/>
                  </a:cxn>
                  <a:cxn ang="T21">
                    <a:pos x="T4" y="0"/>
                  </a:cxn>
                  <a:cxn ang="T22">
                    <a:pos x="T5" y="0"/>
                  </a:cxn>
                  <a:cxn ang="T23">
                    <a:pos x="T6" y="0"/>
                  </a:cxn>
                  <a:cxn ang="T24">
                    <a:pos x="T7" y="0"/>
                  </a:cxn>
                  <a:cxn ang="T25">
                    <a:pos x="T8" y="0"/>
                  </a:cxn>
                  <a:cxn ang="T26">
                    <a:pos x="T9" y="0"/>
                  </a:cxn>
                  <a:cxn ang="T27">
                    <a:pos x="T10" y="0"/>
                  </a:cxn>
                  <a:cxn ang="T28">
                    <a:pos x="T11" y="0"/>
                  </a:cxn>
                  <a:cxn ang="T29">
                    <a:pos x="T12" y="0"/>
                  </a:cxn>
                  <a:cxn ang="T30">
                    <a:pos x="T13" y="0"/>
                  </a:cxn>
                  <a:cxn ang="T31">
                    <a:pos x="T14" y="0"/>
                  </a:cxn>
                  <a:cxn ang="T32">
                    <a:pos x="T15" y="0"/>
                  </a:cxn>
                  <a:cxn ang="T33">
                    <a:pos x="T16" y="0"/>
                  </a:cxn>
                </a:cxnLst>
                <a:rect l="0" t="0" r="r" b="b"/>
                <a:pathLst>
                  <a:path w="378">
                    <a:moveTo>
                      <a:pt x="0" y="0"/>
                    </a:moveTo>
                    <a:lnTo>
                      <a:pt x="4" y="0"/>
                    </a:lnTo>
                    <a:lnTo>
                      <a:pt x="16" y="0"/>
                    </a:lnTo>
                    <a:lnTo>
                      <a:pt x="35" y="0"/>
                    </a:lnTo>
                    <a:lnTo>
                      <a:pt x="59" y="0"/>
                    </a:lnTo>
                    <a:lnTo>
                      <a:pt x="87" y="0"/>
                    </a:lnTo>
                    <a:lnTo>
                      <a:pt x="119" y="0"/>
                    </a:lnTo>
                    <a:lnTo>
                      <a:pt x="153" y="0"/>
                    </a:lnTo>
                    <a:lnTo>
                      <a:pt x="189" y="0"/>
                    </a:lnTo>
                    <a:lnTo>
                      <a:pt x="224" y="0"/>
                    </a:lnTo>
                    <a:lnTo>
                      <a:pt x="258" y="0"/>
                    </a:lnTo>
                    <a:lnTo>
                      <a:pt x="290" y="0"/>
                    </a:lnTo>
                    <a:lnTo>
                      <a:pt x="318" y="0"/>
                    </a:lnTo>
                    <a:lnTo>
                      <a:pt x="343" y="0"/>
                    </a:lnTo>
                    <a:lnTo>
                      <a:pt x="361" y="0"/>
                    </a:lnTo>
                    <a:lnTo>
                      <a:pt x="373" y="0"/>
                    </a:lnTo>
                    <a:lnTo>
                      <a:pt x="378" y="0"/>
                    </a:lnTo>
                  </a:path>
                </a:pathLst>
              </a:custGeom>
              <a:noFill/>
              <a:ln w="28575">
                <a:solidFill>
                  <a:srgbClr val="F094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67" name="Freeform 807"/>
              <p:cNvSpPr>
                <a:spLocks/>
              </p:cNvSpPr>
              <p:nvPr/>
            </p:nvSpPr>
            <p:spPr bwMode="auto">
              <a:xfrm>
                <a:off x="4240933" y="4824391"/>
                <a:ext cx="0" cy="26987"/>
              </a:xfrm>
              <a:custGeom>
                <a:avLst/>
                <a:gdLst>
                  <a:gd name="T0" fmla="*/ 2147483646 h 17"/>
                  <a:gd name="T1" fmla="*/ 0 h 17"/>
                  <a:gd name="T2" fmla="*/ 2147483646 h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7">
                    <a:moveTo>
                      <a:pt x="0" y="17"/>
                    </a:move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0944E"/>
              </a:solidFill>
              <a:ln w="0">
                <a:solidFill>
                  <a:srgbClr val="F0944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68" name="Freeform 808"/>
              <p:cNvSpPr>
                <a:spLocks/>
              </p:cNvSpPr>
              <p:nvPr/>
            </p:nvSpPr>
            <p:spPr bwMode="auto">
              <a:xfrm>
                <a:off x="4825137" y="4838678"/>
                <a:ext cx="30163" cy="0"/>
              </a:xfrm>
              <a:custGeom>
                <a:avLst/>
                <a:gdLst>
                  <a:gd name="T0" fmla="*/ 0 w 19"/>
                  <a:gd name="T1" fmla="*/ 2147483646 w 19"/>
                  <a:gd name="T2" fmla="*/ 0 w 19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944E"/>
              </a:solidFill>
              <a:ln w="0">
                <a:solidFill>
                  <a:srgbClr val="F0944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69" name="Freeform 809"/>
              <p:cNvSpPr>
                <a:spLocks/>
              </p:cNvSpPr>
              <p:nvPr/>
            </p:nvSpPr>
            <p:spPr bwMode="auto">
              <a:xfrm>
                <a:off x="4848949" y="4829153"/>
                <a:ext cx="230189" cy="238122"/>
              </a:xfrm>
              <a:custGeom>
                <a:avLst/>
                <a:gdLst>
                  <a:gd name="T0" fmla="*/ 0 w 145"/>
                  <a:gd name="T1" fmla="*/ 2147483646 h 150"/>
                  <a:gd name="T2" fmla="*/ 2147483646 w 145"/>
                  <a:gd name="T3" fmla="*/ 0 h 150"/>
                  <a:gd name="T4" fmla="*/ 0 w 145"/>
                  <a:gd name="T5" fmla="*/ 2147483646 h 1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5" h="150">
                    <a:moveTo>
                      <a:pt x="0" y="150"/>
                    </a:moveTo>
                    <a:lnTo>
                      <a:pt x="145" y="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F0944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70" name="Line 810"/>
              <p:cNvSpPr>
                <a:spLocks noChangeShapeType="1"/>
              </p:cNvSpPr>
              <p:nvPr/>
            </p:nvSpPr>
            <p:spPr bwMode="auto">
              <a:xfrm>
                <a:off x="5075963" y="4638656"/>
                <a:ext cx="0" cy="200023"/>
              </a:xfrm>
              <a:prstGeom prst="line">
                <a:avLst/>
              </a:prstGeom>
              <a:noFill/>
              <a:ln w="28575">
                <a:solidFill>
                  <a:srgbClr val="F094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71" name="Freeform 811"/>
              <p:cNvSpPr>
                <a:spLocks/>
              </p:cNvSpPr>
              <p:nvPr/>
            </p:nvSpPr>
            <p:spPr bwMode="auto">
              <a:xfrm>
                <a:off x="5075963" y="4838678"/>
                <a:ext cx="847730" cy="1587"/>
              </a:xfrm>
              <a:custGeom>
                <a:avLst/>
                <a:gdLst>
                  <a:gd name="T0" fmla="*/ 0 w 534"/>
                  <a:gd name="T1" fmla="*/ 0 h 1"/>
                  <a:gd name="T2" fmla="*/ 2147483646 w 534"/>
                  <a:gd name="T3" fmla="*/ 0 h 1"/>
                  <a:gd name="T4" fmla="*/ 2147483646 w 534"/>
                  <a:gd name="T5" fmla="*/ 0 h 1"/>
                  <a:gd name="T6" fmla="*/ 2147483646 w 534"/>
                  <a:gd name="T7" fmla="*/ 0 h 1"/>
                  <a:gd name="T8" fmla="*/ 2147483646 w 534"/>
                  <a:gd name="T9" fmla="*/ 0 h 1"/>
                  <a:gd name="T10" fmla="*/ 2147483646 w 534"/>
                  <a:gd name="T11" fmla="*/ 0 h 1"/>
                  <a:gd name="T12" fmla="*/ 2147483646 w 534"/>
                  <a:gd name="T13" fmla="*/ 0 h 1"/>
                  <a:gd name="T14" fmla="*/ 2147483646 w 534"/>
                  <a:gd name="T15" fmla="*/ 0 h 1"/>
                  <a:gd name="T16" fmla="*/ 2147483646 w 534"/>
                  <a:gd name="T17" fmla="*/ 0 h 1"/>
                  <a:gd name="T18" fmla="*/ 2147483646 w 534"/>
                  <a:gd name="T19" fmla="*/ 0 h 1"/>
                  <a:gd name="T20" fmla="*/ 2147483646 w 534"/>
                  <a:gd name="T21" fmla="*/ 2147483646 h 1"/>
                  <a:gd name="T22" fmla="*/ 2147483646 w 534"/>
                  <a:gd name="T23" fmla="*/ 2147483646 h 1"/>
                  <a:gd name="T24" fmla="*/ 2147483646 w 534"/>
                  <a:gd name="T25" fmla="*/ 2147483646 h 1"/>
                  <a:gd name="T26" fmla="*/ 2147483646 w 534"/>
                  <a:gd name="T27" fmla="*/ 2147483646 h 1"/>
                  <a:gd name="T28" fmla="*/ 2147483646 w 534"/>
                  <a:gd name="T29" fmla="*/ 0 h 1"/>
                  <a:gd name="T30" fmla="*/ 2147483646 w 534"/>
                  <a:gd name="T31" fmla="*/ 0 h 1"/>
                  <a:gd name="T32" fmla="*/ 2147483646 w 534"/>
                  <a:gd name="T33" fmla="*/ 0 h 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4" h="1">
                    <a:moveTo>
                      <a:pt x="0" y="0"/>
                    </a:moveTo>
                    <a:lnTo>
                      <a:pt x="6" y="0"/>
                    </a:lnTo>
                    <a:lnTo>
                      <a:pt x="23" y="0"/>
                    </a:lnTo>
                    <a:lnTo>
                      <a:pt x="49" y="0"/>
                    </a:lnTo>
                    <a:lnTo>
                      <a:pt x="83" y="0"/>
                    </a:lnTo>
                    <a:lnTo>
                      <a:pt x="124" y="0"/>
                    </a:lnTo>
                    <a:lnTo>
                      <a:pt x="169" y="0"/>
                    </a:lnTo>
                    <a:lnTo>
                      <a:pt x="217" y="0"/>
                    </a:lnTo>
                    <a:lnTo>
                      <a:pt x="267" y="0"/>
                    </a:lnTo>
                    <a:lnTo>
                      <a:pt x="317" y="0"/>
                    </a:lnTo>
                    <a:lnTo>
                      <a:pt x="365" y="1"/>
                    </a:lnTo>
                    <a:lnTo>
                      <a:pt x="410" y="1"/>
                    </a:lnTo>
                    <a:lnTo>
                      <a:pt x="451" y="1"/>
                    </a:lnTo>
                    <a:lnTo>
                      <a:pt x="485" y="1"/>
                    </a:lnTo>
                    <a:lnTo>
                      <a:pt x="511" y="0"/>
                    </a:lnTo>
                    <a:lnTo>
                      <a:pt x="528" y="0"/>
                    </a:lnTo>
                    <a:lnTo>
                      <a:pt x="534" y="0"/>
                    </a:lnTo>
                  </a:path>
                </a:pathLst>
              </a:custGeom>
              <a:noFill/>
              <a:ln w="28575">
                <a:solidFill>
                  <a:srgbClr val="F094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72" name="Freeform 812"/>
              <p:cNvSpPr>
                <a:spLocks/>
              </p:cNvSpPr>
              <p:nvPr/>
            </p:nvSpPr>
            <p:spPr bwMode="auto">
              <a:xfrm>
                <a:off x="5075963" y="4824391"/>
                <a:ext cx="0" cy="26987"/>
              </a:xfrm>
              <a:custGeom>
                <a:avLst/>
                <a:gdLst>
                  <a:gd name="T0" fmla="*/ 2147483646 h 17"/>
                  <a:gd name="T1" fmla="*/ 0 h 17"/>
                  <a:gd name="T2" fmla="*/ 2147483646 h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7">
                    <a:moveTo>
                      <a:pt x="0" y="17"/>
                    </a:move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0944E"/>
              </a:solidFill>
              <a:ln w="0">
                <a:solidFill>
                  <a:srgbClr val="F0944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73" name="Freeform 813"/>
              <p:cNvSpPr>
                <a:spLocks/>
              </p:cNvSpPr>
              <p:nvPr/>
            </p:nvSpPr>
            <p:spPr bwMode="auto">
              <a:xfrm>
                <a:off x="5909406" y="4838678"/>
                <a:ext cx="28575" cy="0"/>
              </a:xfrm>
              <a:custGeom>
                <a:avLst/>
                <a:gdLst>
                  <a:gd name="T0" fmla="*/ 0 w 18"/>
                  <a:gd name="T1" fmla="*/ 2147483646 w 18"/>
                  <a:gd name="T2" fmla="*/ 0 w 1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944E"/>
              </a:solidFill>
              <a:ln w="0">
                <a:solidFill>
                  <a:srgbClr val="F0944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74" name="Line 814"/>
              <p:cNvSpPr>
                <a:spLocks noChangeShapeType="1"/>
              </p:cNvSpPr>
              <p:nvPr/>
            </p:nvSpPr>
            <p:spPr bwMode="auto">
              <a:xfrm>
                <a:off x="5915756" y="4424346"/>
                <a:ext cx="1588" cy="422270"/>
              </a:xfrm>
              <a:prstGeom prst="line">
                <a:avLst/>
              </a:prstGeom>
              <a:noFill/>
              <a:ln w="28575">
                <a:solidFill>
                  <a:srgbClr val="F094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75" name="Line 815"/>
              <p:cNvSpPr>
                <a:spLocks noChangeShapeType="1"/>
              </p:cNvSpPr>
              <p:nvPr/>
            </p:nvSpPr>
            <p:spPr bwMode="auto">
              <a:xfrm>
                <a:off x="6126895" y="4208448"/>
                <a:ext cx="0" cy="422270"/>
              </a:xfrm>
              <a:prstGeom prst="line">
                <a:avLst/>
              </a:prstGeom>
              <a:noFill/>
              <a:ln w="28575">
                <a:solidFill>
                  <a:srgbClr val="F094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76" name="Line 816"/>
              <p:cNvSpPr>
                <a:spLocks noChangeShapeType="1"/>
              </p:cNvSpPr>
              <p:nvPr/>
            </p:nvSpPr>
            <p:spPr bwMode="auto">
              <a:xfrm>
                <a:off x="6339621" y="3981439"/>
                <a:ext cx="1588" cy="422270"/>
              </a:xfrm>
              <a:prstGeom prst="line">
                <a:avLst/>
              </a:prstGeom>
              <a:noFill/>
              <a:ln w="28575">
                <a:solidFill>
                  <a:srgbClr val="F094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77" name="Line 817"/>
              <p:cNvSpPr>
                <a:spLocks noChangeShapeType="1"/>
              </p:cNvSpPr>
              <p:nvPr/>
            </p:nvSpPr>
            <p:spPr bwMode="auto">
              <a:xfrm>
                <a:off x="5918931" y="4630718"/>
                <a:ext cx="204789" cy="0"/>
              </a:xfrm>
              <a:prstGeom prst="line">
                <a:avLst/>
              </a:prstGeom>
              <a:noFill/>
              <a:ln w="28575">
                <a:solidFill>
                  <a:srgbClr val="F094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78" name="Line 818"/>
              <p:cNvSpPr>
                <a:spLocks noChangeShapeType="1"/>
              </p:cNvSpPr>
              <p:nvPr/>
            </p:nvSpPr>
            <p:spPr bwMode="auto">
              <a:xfrm>
                <a:off x="6130070" y="4394184"/>
                <a:ext cx="204789" cy="0"/>
              </a:xfrm>
              <a:prstGeom prst="line">
                <a:avLst/>
              </a:prstGeom>
              <a:noFill/>
              <a:ln w="28575">
                <a:solidFill>
                  <a:srgbClr val="F094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79" name="Line 819"/>
              <p:cNvSpPr>
                <a:spLocks noChangeShapeType="1"/>
              </p:cNvSpPr>
              <p:nvPr/>
            </p:nvSpPr>
            <p:spPr bwMode="auto">
              <a:xfrm>
                <a:off x="6338034" y="4175111"/>
                <a:ext cx="204789" cy="0"/>
              </a:xfrm>
              <a:prstGeom prst="line">
                <a:avLst/>
              </a:prstGeom>
              <a:noFill/>
              <a:ln w="28575">
                <a:solidFill>
                  <a:srgbClr val="F094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80" name="Freeform 820"/>
              <p:cNvSpPr>
                <a:spLocks/>
              </p:cNvSpPr>
              <p:nvPr/>
            </p:nvSpPr>
            <p:spPr bwMode="auto">
              <a:xfrm>
                <a:off x="5710967" y="3403596"/>
                <a:ext cx="838205" cy="1219185"/>
              </a:xfrm>
              <a:custGeom>
                <a:avLst/>
                <a:gdLst>
                  <a:gd name="T0" fmla="*/ 0 w 528"/>
                  <a:gd name="T1" fmla="*/ 2147483646 h 768"/>
                  <a:gd name="T2" fmla="*/ 2147483646 w 528"/>
                  <a:gd name="T3" fmla="*/ 0 h 768"/>
                  <a:gd name="T4" fmla="*/ 2147483646 w 528"/>
                  <a:gd name="T5" fmla="*/ 2147483646 h 768"/>
                  <a:gd name="T6" fmla="*/ 2147483646 w 528"/>
                  <a:gd name="T7" fmla="*/ 2147483646 h 768"/>
                  <a:gd name="T8" fmla="*/ 0 w 528"/>
                  <a:gd name="T9" fmla="*/ 2147483646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8" h="768">
                    <a:moveTo>
                      <a:pt x="0" y="503"/>
                    </a:moveTo>
                    <a:lnTo>
                      <a:pt x="528" y="0"/>
                    </a:lnTo>
                    <a:lnTo>
                      <a:pt x="528" y="242"/>
                    </a:lnTo>
                    <a:lnTo>
                      <a:pt x="1" y="768"/>
                    </a:lnTo>
                    <a:lnTo>
                      <a:pt x="0" y="503"/>
                    </a:lnTo>
                    <a:close/>
                  </a:path>
                </a:pathLst>
              </a:custGeom>
              <a:solidFill>
                <a:srgbClr val="6F5C4E"/>
              </a:solidFill>
              <a:ln w="28575">
                <a:solidFill>
                  <a:srgbClr val="A8978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81" name="Rectangle 821"/>
              <p:cNvSpPr>
                <a:spLocks noChangeArrowheads="1"/>
              </p:cNvSpPr>
              <p:nvPr/>
            </p:nvSpPr>
            <p:spPr bwMode="auto">
              <a:xfrm>
                <a:off x="3147139" y="4187811"/>
                <a:ext cx="2563829" cy="447670"/>
              </a:xfrm>
              <a:prstGeom prst="rect">
                <a:avLst/>
              </a:prstGeom>
              <a:solidFill>
                <a:srgbClr val="6F5C4E"/>
              </a:solidFill>
              <a:ln w="28575">
                <a:solidFill>
                  <a:srgbClr val="A8978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h-TH" altLang="th-TH">
                  <a:cs typeface="JasmineUPC" panose="02020603050405020304" pitchFamily="18" charset="-34"/>
                </a:endParaRPr>
              </a:p>
            </p:txBody>
          </p:sp>
          <p:sp>
            <p:nvSpPr>
              <p:cNvPr id="24682" name="Freeform 822"/>
              <p:cNvSpPr>
                <a:spLocks/>
              </p:cNvSpPr>
              <p:nvPr/>
            </p:nvSpPr>
            <p:spPr bwMode="auto">
              <a:xfrm>
                <a:off x="3150314" y="4391009"/>
                <a:ext cx="252414" cy="242885"/>
              </a:xfrm>
              <a:custGeom>
                <a:avLst/>
                <a:gdLst>
                  <a:gd name="T0" fmla="*/ 0 w 159"/>
                  <a:gd name="T1" fmla="*/ 2147483646 h 153"/>
                  <a:gd name="T2" fmla="*/ 2147483646 w 159"/>
                  <a:gd name="T3" fmla="*/ 0 h 153"/>
                  <a:gd name="T4" fmla="*/ 0 w 159"/>
                  <a:gd name="T5" fmla="*/ 2147483646 h 1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9" h="153">
                    <a:moveTo>
                      <a:pt x="0" y="153"/>
                    </a:moveTo>
                    <a:lnTo>
                      <a:pt x="159" y="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A8978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83" name="Line 823"/>
              <p:cNvSpPr>
                <a:spLocks noChangeShapeType="1"/>
              </p:cNvSpPr>
              <p:nvPr/>
            </p:nvSpPr>
            <p:spPr bwMode="auto">
              <a:xfrm>
                <a:off x="3399553" y="4200511"/>
                <a:ext cx="0" cy="200023"/>
              </a:xfrm>
              <a:prstGeom prst="line">
                <a:avLst/>
              </a:prstGeom>
              <a:noFill/>
              <a:ln w="28575">
                <a:solidFill>
                  <a:srgbClr val="A8978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84" name="Freeform 824"/>
              <p:cNvSpPr>
                <a:spLocks/>
              </p:cNvSpPr>
              <p:nvPr/>
            </p:nvSpPr>
            <p:spPr bwMode="auto">
              <a:xfrm>
                <a:off x="3399553" y="4400533"/>
                <a:ext cx="598491" cy="1587"/>
              </a:xfrm>
              <a:custGeom>
                <a:avLst/>
                <a:gdLst>
                  <a:gd name="T0" fmla="*/ 0 w 377"/>
                  <a:gd name="T1" fmla="*/ 0 h 1"/>
                  <a:gd name="T2" fmla="*/ 2147483646 w 377"/>
                  <a:gd name="T3" fmla="*/ 0 h 1"/>
                  <a:gd name="T4" fmla="*/ 2147483646 w 377"/>
                  <a:gd name="T5" fmla="*/ 0 h 1"/>
                  <a:gd name="T6" fmla="*/ 2147483646 w 377"/>
                  <a:gd name="T7" fmla="*/ 0 h 1"/>
                  <a:gd name="T8" fmla="*/ 2147483646 w 377"/>
                  <a:gd name="T9" fmla="*/ 0 h 1"/>
                  <a:gd name="T10" fmla="*/ 2147483646 w 377"/>
                  <a:gd name="T11" fmla="*/ 0 h 1"/>
                  <a:gd name="T12" fmla="*/ 2147483646 w 377"/>
                  <a:gd name="T13" fmla="*/ 0 h 1"/>
                  <a:gd name="T14" fmla="*/ 2147483646 w 377"/>
                  <a:gd name="T15" fmla="*/ 0 h 1"/>
                  <a:gd name="T16" fmla="*/ 2147483646 w 377"/>
                  <a:gd name="T17" fmla="*/ 2147483646 h 1"/>
                  <a:gd name="T18" fmla="*/ 2147483646 w 377"/>
                  <a:gd name="T19" fmla="*/ 2147483646 h 1"/>
                  <a:gd name="T20" fmla="*/ 2147483646 w 377"/>
                  <a:gd name="T21" fmla="*/ 2147483646 h 1"/>
                  <a:gd name="T22" fmla="*/ 2147483646 w 377"/>
                  <a:gd name="T23" fmla="*/ 2147483646 h 1"/>
                  <a:gd name="T24" fmla="*/ 2147483646 w 377"/>
                  <a:gd name="T25" fmla="*/ 2147483646 h 1"/>
                  <a:gd name="T26" fmla="*/ 2147483646 w 377"/>
                  <a:gd name="T27" fmla="*/ 0 h 1"/>
                  <a:gd name="T28" fmla="*/ 2147483646 w 377"/>
                  <a:gd name="T29" fmla="*/ 0 h 1"/>
                  <a:gd name="T30" fmla="*/ 2147483646 w 377"/>
                  <a:gd name="T31" fmla="*/ 0 h 1"/>
                  <a:gd name="T32" fmla="*/ 2147483646 w 377"/>
                  <a:gd name="T33" fmla="*/ 0 h 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7" h="1">
                    <a:moveTo>
                      <a:pt x="0" y="0"/>
                    </a:moveTo>
                    <a:lnTo>
                      <a:pt x="4" y="0"/>
                    </a:lnTo>
                    <a:lnTo>
                      <a:pt x="16" y="0"/>
                    </a:lnTo>
                    <a:lnTo>
                      <a:pt x="35" y="0"/>
                    </a:lnTo>
                    <a:lnTo>
                      <a:pt x="59" y="0"/>
                    </a:lnTo>
                    <a:lnTo>
                      <a:pt x="87" y="0"/>
                    </a:lnTo>
                    <a:lnTo>
                      <a:pt x="119" y="0"/>
                    </a:lnTo>
                    <a:lnTo>
                      <a:pt x="153" y="0"/>
                    </a:lnTo>
                    <a:lnTo>
                      <a:pt x="188" y="1"/>
                    </a:lnTo>
                    <a:lnTo>
                      <a:pt x="224" y="1"/>
                    </a:lnTo>
                    <a:lnTo>
                      <a:pt x="258" y="1"/>
                    </a:lnTo>
                    <a:lnTo>
                      <a:pt x="290" y="1"/>
                    </a:lnTo>
                    <a:lnTo>
                      <a:pt x="318" y="1"/>
                    </a:lnTo>
                    <a:lnTo>
                      <a:pt x="342" y="0"/>
                    </a:lnTo>
                    <a:lnTo>
                      <a:pt x="361" y="0"/>
                    </a:lnTo>
                    <a:lnTo>
                      <a:pt x="373" y="0"/>
                    </a:lnTo>
                    <a:lnTo>
                      <a:pt x="377" y="0"/>
                    </a:lnTo>
                  </a:path>
                </a:pathLst>
              </a:custGeom>
              <a:noFill/>
              <a:ln w="28575">
                <a:solidFill>
                  <a:srgbClr val="A8978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85" name="Freeform 825"/>
              <p:cNvSpPr>
                <a:spLocks/>
              </p:cNvSpPr>
              <p:nvPr/>
            </p:nvSpPr>
            <p:spPr bwMode="auto">
              <a:xfrm>
                <a:off x="3399553" y="4386246"/>
                <a:ext cx="0" cy="28575"/>
              </a:xfrm>
              <a:custGeom>
                <a:avLst/>
                <a:gdLst>
                  <a:gd name="T0" fmla="*/ 2147483646 h 18"/>
                  <a:gd name="T1" fmla="*/ 0 h 18"/>
                  <a:gd name="T2" fmla="*/ 2147483646 h 1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89789"/>
              </a:solidFill>
              <a:ln w="0">
                <a:solidFill>
                  <a:srgbClr val="A8978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86" name="Freeform 826"/>
              <p:cNvSpPr>
                <a:spLocks/>
              </p:cNvSpPr>
              <p:nvPr/>
            </p:nvSpPr>
            <p:spPr bwMode="auto">
              <a:xfrm>
                <a:off x="3983756" y="4400533"/>
                <a:ext cx="28575" cy="0"/>
              </a:xfrm>
              <a:custGeom>
                <a:avLst/>
                <a:gdLst>
                  <a:gd name="T0" fmla="*/ 0 w 18"/>
                  <a:gd name="T1" fmla="*/ 2147483646 w 18"/>
                  <a:gd name="T2" fmla="*/ 0 w 1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9789"/>
              </a:solidFill>
              <a:ln w="0">
                <a:solidFill>
                  <a:srgbClr val="A8978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87" name="Freeform 827"/>
              <p:cNvSpPr>
                <a:spLocks/>
              </p:cNvSpPr>
              <p:nvPr/>
            </p:nvSpPr>
            <p:spPr bwMode="auto">
              <a:xfrm>
                <a:off x="3999631" y="4203686"/>
                <a:ext cx="0" cy="431795"/>
              </a:xfrm>
              <a:custGeom>
                <a:avLst/>
                <a:gdLst>
                  <a:gd name="T0" fmla="*/ 0 h 272"/>
                  <a:gd name="T1" fmla="*/ 2147483646 h 272"/>
                  <a:gd name="T2" fmla="*/ 0 h 27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72">
                    <a:moveTo>
                      <a:pt x="0" y="0"/>
                    </a:moveTo>
                    <a:lnTo>
                      <a:pt x="0" y="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5C4E"/>
              </a:solidFill>
              <a:ln w="28575">
                <a:solidFill>
                  <a:srgbClr val="A8978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88" name="Freeform 828"/>
              <p:cNvSpPr>
                <a:spLocks/>
              </p:cNvSpPr>
              <p:nvPr/>
            </p:nvSpPr>
            <p:spPr bwMode="auto">
              <a:xfrm>
                <a:off x="4850537" y="4205273"/>
                <a:ext cx="0" cy="433382"/>
              </a:xfrm>
              <a:custGeom>
                <a:avLst/>
                <a:gdLst>
                  <a:gd name="T0" fmla="*/ 0 h 273"/>
                  <a:gd name="T1" fmla="*/ 2147483646 h 273"/>
                  <a:gd name="T2" fmla="*/ 0 h 273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73">
                    <a:moveTo>
                      <a:pt x="0" y="0"/>
                    </a:moveTo>
                    <a:lnTo>
                      <a:pt x="0" y="2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5C4E"/>
              </a:solidFill>
              <a:ln w="28575">
                <a:solidFill>
                  <a:srgbClr val="A8978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89" name="Freeform 829"/>
              <p:cNvSpPr>
                <a:spLocks/>
              </p:cNvSpPr>
              <p:nvPr/>
            </p:nvSpPr>
            <p:spPr bwMode="auto">
              <a:xfrm>
                <a:off x="3999631" y="4389421"/>
                <a:ext cx="246064" cy="244472"/>
              </a:xfrm>
              <a:custGeom>
                <a:avLst/>
                <a:gdLst>
                  <a:gd name="T0" fmla="*/ 0 w 155"/>
                  <a:gd name="T1" fmla="*/ 2147483646 h 154"/>
                  <a:gd name="T2" fmla="*/ 2147483646 w 155"/>
                  <a:gd name="T3" fmla="*/ 0 h 154"/>
                  <a:gd name="T4" fmla="*/ 0 w 155"/>
                  <a:gd name="T5" fmla="*/ 2147483646 h 1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5" h="154">
                    <a:moveTo>
                      <a:pt x="0" y="154"/>
                    </a:moveTo>
                    <a:lnTo>
                      <a:pt x="155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A8978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90" name="Line 830"/>
              <p:cNvSpPr>
                <a:spLocks noChangeShapeType="1"/>
              </p:cNvSpPr>
              <p:nvPr/>
            </p:nvSpPr>
            <p:spPr bwMode="auto">
              <a:xfrm>
                <a:off x="4240933" y="4197336"/>
                <a:ext cx="0" cy="200023"/>
              </a:xfrm>
              <a:prstGeom prst="line">
                <a:avLst/>
              </a:prstGeom>
              <a:noFill/>
              <a:ln w="28575">
                <a:solidFill>
                  <a:srgbClr val="A8978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91" name="Freeform 831"/>
              <p:cNvSpPr>
                <a:spLocks/>
              </p:cNvSpPr>
              <p:nvPr/>
            </p:nvSpPr>
            <p:spPr bwMode="auto">
              <a:xfrm>
                <a:off x="4240933" y="4397359"/>
                <a:ext cx="600079" cy="1587"/>
              </a:xfrm>
              <a:custGeom>
                <a:avLst/>
                <a:gdLst>
                  <a:gd name="T0" fmla="*/ 0 w 378"/>
                  <a:gd name="T1" fmla="*/ 0 h 1"/>
                  <a:gd name="T2" fmla="*/ 2147483646 w 378"/>
                  <a:gd name="T3" fmla="*/ 0 h 1"/>
                  <a:gd name="T4" fmla="*/ 2147483646 w 378"/>
                  <a:gd name="T5" fmla="*/ 0 h 1"/>
                  <a:gd name="T6" fmla="*/ 2147483646 w 378"/>
                  <a:gd name="T7" fmla="*/ 0 h 1"/>
                  <a:gd name="T8" fmla="*/ 2147483646 w 378"/>
                  <a:gd name="T9" fmla="*/ 0 h 1"/>
                  <a:gd name="T10" fmla="*/ 2147483646 w 378"/>
                  <a:gd name="T11" fmla="*/ 2147483646 h 1"/>
                  <a:gd name="T12" fmla="*/ 2147483646 w 378"/>
                  <a:gd name="T13" fmla="*/ 2147483646 h 1"/>
                  <a:gd name="T14" fmla="*/ 2147483646 w 378"/>
                  <a:gd name="T15" fmla="*/ 2147483646 h 1"/>
                  <a:gd name="T16" fmla="*/ 2147483646 w 378"/>
                  <a:gd name="T17" fmla="*/ 2147483646 h 1"/>
                  <a:gd name="T18" fmla="*/ 2147483646 w 378"/>
                  <a:gd name="T19" fmla="*/ 2147483646 h 1"/>
                  <a:gd name="T20" fmla="*/ 2147483646 w 378"/>
                  <a:gd name="T21" fmla="*/ 2147483646 h 1"/>
                  <a:gd name="T22" fmla="*/ 2147483646 w 378"/>
                  <a:gd name="T23" fmla="*/ 2147483646 h 1"/>
                  <a:gd name="T24" fmla="*/ 2147483646 w 378"/>
                  <a:gd name="T25" fmla="*/ 2147483646 h 1"/>
                  <a:gd name="T26" fmla="*/ 2147483646 w 378"/>
                  <a:gd name="T27" fmla="*/ 2147483646 h 1"/>
                  <a:gd name="T28" fmla="*/ 2147483646 w 378"/>
                  <a:gd name="T29" fmla="*/ 2147483646 h 1"/>
                  <a:gd name="T30" fmla="*/ 2147483646 w 378"/>
                  <a:gd name="T31" fmla="*/ 0 h 1"/>
                  <a:gd name="T32" fmla="*/ 2147483646 w 378"/>
                  <a:gd name="T33" fmla="*/ 0 h 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8" h="1">
                    <a:moveTo>
                      <a:pt x="0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35" y="0"/>
                    </a:lnTo>
                    <a:lnTo>
                      <a:pt x="59" y="0"/>
                    </a:lnTo>
                    <a:lnTo>
                      <a:pt x="88" y="1"/>
                    </a:lnTo>
                    <a:lnTo>
                      <a:pt x="120" y="1"/>
                    </a:lnTo>
                    <a:lnTo>
                      <a:pt x="154" y="1"/>
                    </a:lnTo>
                    <a:lnTo>
                      <a:pt x="189" y="1"/>
                    </a:lnTo>
                    <a:lnTo>
                      <a:pt x="224" y="1"/>
                    </a:lnTo>
                    <a:lnTo>
                      <a:pt x="258" y="1"/>
                    </a:lnTo>
                    <a:lnTo>
                      <a:pt x="290" y="1"/>
                    </a:lnTo>
                    <a:lnTo>
                      <a:pt x="319" y="1"/>
                    </a:lnTo>
                    <a:lnTo>
                      <a:pt x="343" y="1"/>
                    </a:lnTo>
                    <a:lnTo>
                      <a:pt x="362" y="1"/>
                    </a:lnTo>
                    <a:lnTo>
                      <a:pt x="373" y="0"/>
                    </a:lnTo>
                    <a:lnTo>
                      <a:pt x="378" y="0"/>
                    </a:lnTo>
                  </a:path>
                </a:pathLst>
              </a:custGeom>
              <a:noFill/>
              <a:ln w="28575">
                <a:solidFill>
                  <a:srgbClr val="A8978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92" name="Freeform 832"/>
              <p:cNvSpPr>
                <a:spLocks/>
              </p:cNvSpPr>
              <p:nvPr/>
            </p:nvSpPr>
            <p:spPr bwMode="auto">
              <a:xfrm>
                <a:off x="4240933" y="4383071"/>
                <a:ext cx="0" cy="28575"/>
              </a:xfrm>
              <a:custGeom>
                <a:avLst/>
                <a:gdLst>
                  <a:gd name="T0" fmla="*/ 2147483646 h 18"/>
                  <a:gd name="T1" fmla="*/ 0 h 18"/>
                  <a:gd name="T2" fmla="*/ 2147483646 h 1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89789"/>
              </a:solidFill>
              <a:ln w="0">
                <a:solidFill>
                  <a:srgbClr val="A8978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93" name="Freeform 833"/>
              <p:cNvSpPr>
                <a:spLocks/>
              </p:cNvSpPr>
              <p:nvPr/>
            </p:nvSpPr>
            <p:spPr bwMode="auto">
              <a:xfrm>
                <a:off x="4826724" y="4397359"/>
                <a:ext cx="28575" cy="0"/>
              </a:xfrm>
              <a:custGeom>
                <a:avLst/>
                <a:gdLst>
                  <a:gd name="T0" fmla="*/ 0 w 18"/>
                  <a:gd name="T1" fmla="*/ 2147483646 w 18"/>
                  <a:gd name="T2" fmla="*/ 0 w 1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9789"/>
              </a:solidFill>
              <a:ln w="0">
                <a:solidFill>
                  <a:srgbClr val="A8978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94" name="Freeform 834"/>
              <p:cNvSpPr>
                <a:spLocks/>
              </p:cNvSpPr>
              <p:nvPr/>
            </p:nvSpPr>
            <p:spPr bwMode="auto">
              <a:xfrm>
                <a:off x="4847362" y="4391009"/>
                <a:ext cx="234951" cy="239710"/>
              </a:xfrm>
              <a:custGeom>
                <a:avLst/>
                <a:gdLst>
                  <a:gd name="T0" fmla="*/ 0 w 148"/>
                  <a:gd name="T1" fmla="*/ 2147483646 h 151"/>
                  <a:gd name="T2" fmla="*/ 2147483646 w 148"/>
                  <a:gd name="T3" fmla="*/ 0 h 151"/>
                  <a:gd name="T4" fmla="*/ 0 w 148"/>
                  <a:gd name="T5" fmla="*/ 2147483646 h 1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8" h="151">
                    <a:moveTo>
                      <a:pt x="0" y="151"/>
                    </a:moveTo>
                    <a:lnTo>
                      <a:pt x="148" y="0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A8978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95" name="Line 835"/>
              <p:cNvSpPr>
                <a:spLocks noChangeShapeType="1"/>
              </p:cNvSpPr>
              <p:nvPr/>
            </p:nvSpPr>
            <p:spPr bwMode="auto">
              <a:xfrm>
                <a:off x="5077551" y="4200511"/>
                <a:ext cx="0" cy="200023"/>
              </a:xfrm>
              <a:prstGeom prst="line">
                <a:avLst/>
              </a:prstGeom>
              <a:noFill/>
              <a:ln w="28575">
                <a:solidFill>
                  <a:srgbClr val="A8978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96" name="Freeform 836"/>
              <p:cNvSpPr>
                <a:spLocks/>
              </p:cNvSpPr>
              <p:nvPr/>
            </p:nvSpPr>
            <p:spPr bwMode="auto">
              <a:xfrm>
                <a:off x="5077551" y="4398946"/>
                <a:ext cx="847730" cy="3175"/>
              </a:xfrm>
              <a:custGeom>
                <a:avLst/>
                <a:gdLst>
                  <a:gd name="T0" fmla="*/ 0 w 534"/>
                  <a:gd name="T1" fmla="*/ 2147483646 h 2"/>
                  <a:gd name="T2" fmla="*/ 2147483646 w 534"/>
                  <a:gd name="T3" fmla="*/ 2147483646 h 2"/>
                  <a:gd name="T4" fmla="*/ 2147483646 w 534"/>
                  <a:gd name="T5" fmla="*/ 2147483646 h 2"/>
                  <a:gd name="T6" fmla="*/ 2147483646 w 534"/>
                  <a:gd name="T7" fmla="*/ 2147483646 h 2"/>
                  <a:gd name="T8" fmla="*/ 2147483646 w 534"/>
                  <a:gd name="T9" fmla="*/ 2147483646 h 2"/>
                  <a:gd name="T10" fmla="*/ 2147483646 w 534"/>
                  <a:gd name="T11" fmla="*/ 2147483646 h 2"/>
                  <a:gd name="T12" fmla="*/ 2147483646 w 534"/>
                  <a:gd name="T13" fmla="*/ 2147483646 h 2"/>
                  <a:gd name="T14" fmla="*/ 2147483646 w 534"/>
                  <a:gd name="T15" fmla="*/ 2147483646 h 2"/>
                  <a:gd name="T16" fmla="*/ 2147483646 w 534"/>
                  <a:gd name="T17" fmla="*/ 2147483646 h 2"/>
                  <a:gd name="T18" fmla="*/ 2147483646 w 534"/>
                  <a:gd name="T19" fmla="*/ 2147483646 h 2"/>
                  <a:gd name="T20" fmla="*/ 2147483646 w 534"/>
                  <a:gd name="T21" fmla="*/ 2147483646 h 2"/>
                  <a:gd name="T22" fmla="*/ 2147483646 w 534"/>
                  <a:gd name="T23" fmla="*/ 2147483646 h 2"/>
                  <a:gd name="T24" fmla="*/ 2147483646 w 534"/>
                  <a:gd name="T25" fmla="*/ 2147483646 h 2"/>
                  <a:gd name="T26" fmla="*/ 2147483646 w 534"/>
                  <a:gd name="T27" fmla="*/ 2147483646 h 2"/>
                  <a:gd name="T28" fmla="*/ 2147483646 w 534"/>
                  <a:gd name="T29" fmla="*/ 2147483646 h 2"/>
                  <a:gd name="T30" fmla="*/ 2147483646 w 534"/>
                  <a:gd name="T31" fmla="*/ 2147483646 h 2"/>
                  <a:gd name="T32" fmla="*/ 2147483646 w 534"/>
                  <a:gd name="T33" fmla="*/ 0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4" h="2">
                    <a:moveTo>
                      <a:pt x="0" y="1"/>
                    </a:moveTo>
                    <a:lnTo>
                      <a:pt x="6" y="1"/>
                    </a:lnTo>
                    <a:lnTo>
                      <a:pt x="23" y="1"/>
                    </a:lnTo>
                    <a:lnTo>
                      <a:pt x="50" y="1"/>
                    </a:lnTo>
                    <a:lnTo>
                      <a:pt x="84" y="1"/>
                    </a:lnTo>
                    <a:lnTo>
                      <a:pt x="124" y="1"/>
                    </a:lnTo>
                    <a:lnTo>
                      <a:pt x="169" y="1"/>
                    </a:lnTo>
                    <a:lnTo>
                      <a:pt x="217" y="1"/>
                    </a:lnTo>
                    <a:lnTo>
                      <a:pt x="267" y="1"/>
                    </a:lnTo>
                    <a:lnTo>
                      <a:pt x="317" y="2"/>
                    </a:lnTo>
                    <a:lnTo>
                      <a:pt x="365" y="2"/>
                    </a:lnTo>
                    <a:lnTo>
                      <a:pt x="410" y="1"/>
                    </a:lnTo>
                    <a:lnTo>
                      <a:pt x="451" y="1"/>
                    </a:lnTo>
                    <a:lnTo>
                      <a:pt x="485" y="1"/>
                    </a:lnTo>
                    <a:lnTo>
                      <a:pt x="511" y="1"/>
                    </a:lnTo>
                    <a:lnTo>
                      <a:pt x="528" y="1"/>
                    </a:lnTo>
                    <a:lnTo>
                      <a:pt x="534" y="0"/>
                    </a:lnTo>
                  </a:path>
                </a:pathLst>
              </a:custGeom>
              <a:noFill/>
              <a:ln w="28575">
                <a:solidFill>
                  <a:srgbClr val="A8978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97" name="Freeform 837"/>
              <p:cNvSpPr>
                <a:spLocks/>
              </p:cNvSpPr>
              <p:nvPr/>
            </p:nvSpPr>
            <p:spPr bwMode="auto">
              <a:xfrm>
                <a:off x="5077551" y="4386246"/>
                <a:ext cx="0" cy="28575"/>
              </a:xfrm>
              <a:custGeom>
                <a:avLst/>
                <a:gdLst>
                  <a:gd name="T0" fmla="*/ 2147483646 h 18"/>
                  <a:gd name="T1" fmla="*/ 0 h 18"/>
                  <a:gd name="T2" fmla="*/ 2147483646 h 1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89789"/>
              </a:solidFill>
              <a:ln w="0">
                <a:solidFill>
                  <a:srgbClr val="A8978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98" name="Freeform 838"/>
              <p:cNvSpPr>
                <a:spLocks/>
              </p:cNvSpPr>
              <p:nvPr/>
            </p:nvSpPr>
            <p:spPr bwMode="auto">
              <a:xfrm>
                <a:off x="5910993" y="4398946"/>
                <a:ext cx="30163" cy="0"/>
              </a:xfrm>
              <a:custGeom>
                <a:avLst/>
                <a:gdLst>
                  <a:gd name="T0" fmla="*/ 0 w 19"/>
                  <a:gd name="T1" fmla="*/ 2147483646 w 19"/>
                  <a:gd name="T2" fmla="*/ 0 w 19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9789"/>
              </a:solidFill>
              <a:ln w="0">
                <a:solidFill>
                  <a:srgbClr val="A8978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699" name="Freeform 839"/>
              <p:cNvSpPr>
                <a:spLocks/>
              </p:cNvSpPr>
              <p:nvPr/>
            </p:nvSpPr>
            <p:spPr bwMode="auto">
              <a:xfrm>
                <a:off x="5920519" y="4013188"/>
                <a:ext cx="0" cy="406395"/>
              </a:xfrm>
              <a:custGeom>
                <a:avLst/>
                <a:gdLst>
                  <a:gd name="T0" fmla="*/ 0 h 256"/>
                  <a:gd name="T1" fmla="*/ 2147483646 h 256"/>
                  <a:gd name="T2" fmla="*/ 2147483646 h 256"/>
                  <a:gd name="T3" fmla="*/ 2147483646 h 256"/>
                  <a:gd name="T4" fmla="*/ 2147483646 h 256"/>
                  <a:gd name="T5" fmla="*/ 2147483646 h 256"/>
                  <a:gd name="T6" fmla="*/ 2147483646 h 256"/>
                  <a:gd name="T7" fmla="*/ 2147483646 h 256"/>
                  <a:gd name="T8" fmla="*/ 2147483646 h 256"/>
                  <a:gd name="T9" fmla="*/ 2147483646 h 256"/>
                  <a:gd name="T10" fmla="*/ 2147483646 h 256"/>
                  <a:gd name="T11" fmla="*/ 2147483646 h 256"/>
                  <a:gd name="T12" fmla="*/ 2147483646 h 256"/>
                  <a:gd name="T13" fmla="*/ 2147483646 h 256"/>
                  <a:gd name="T14" fmla="*/ 2147483646 h 256"/>
                  <a:gd name="T15" fmla="*/ 2147483646 h 256"/>
                  <a:gd name="T16" fmla="*/ 2147483646 h 256"/>
                  <a:gd name="T17" fmla="*/ 0 h 2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18">
                    <a:pos x="0" y="T0"/>
                  </a:cxn>
                  <a:cxn ang="T19">
                    <a:pos x="0" y="T1"/>
                  </a:cxn>
                  <a:cxn ang="T20">
                    <a:pos x="0" y="T2"/>
                  </a:cxn>
                  <a:cxn ang="T21">
                    <a:pos x="0" y="T3"/>
                  </a:cxn>
                  <a:cxn ang="T22">
                    <a:pos x="0" y="T4"/>
                  </a:cxn>
                  <a:cxn ang="T23">
                    <a:pos x="0" y="T5"/>
                  </a:cxn>
                  <a:cxn ang="T24">
                    <a:pos x="0" y="T6"/>
                  </a:cxn>
                  <a:cxn ang="T25">
                    <a:pos x="0" y="T7"/>
                  </a:cxn>
                  <a:cxn ang="T26">
                    <a:pos x="0" y="T8"/>
                  </a:cxn>
                  <a:cxn ang="T27">
                    <a:pos x="0" y="T9"/>
                  </a:cxn>
                  <a:cxn ang="T28">
                    <a:pos x="0" y="T10"/>
                  </a:cxn>
                  <a:cxn ang="T29">
                    <a:pos x="0" y="T11"/>
                  </a:cxn>
                  <a:cxn ang="T30">
                    <a:pos x="0" y="T12"/>
                  </a:cxn>
                  <a:cxn ang="T31">
                    <a:pos x="0" y="T13"/>
                  </a:cxn>
                  <a:cxn ang="T32">
                    <a:pos x="0" y="T14"/>
                  </a:cxn>
                  <a:cxn ang="T33">
                    <a:pos x="0" y="T15"/>
                  </a:cxn>
                  <a:cxn ang="T34">
                    <a:pos x="0" y="T16"/>
                  </a:cxn>
                  <a:cxn ang="T35">
                    <a:pos x="0" y="T17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"/>
                    </a:lnTo>
                    <a:lnTo>
                      <a:pt x="0" y="10"/>
                    </a:lnTo>
                    <a:lnTo>
                      <a:pt x="0" y="23"/>
                    </a:lnTo>
                    <a:lnTo>
                      <a:pt x="0" y="39"/>
                    </a:lnTo>
                    <a:lnTo>
                      <a:pt x="0" y="59"/>
                    </a:lnTo>
                    <a:lnTo>
                      <a:pt x="0" y="80"/>
                    </a:lnTo>
                    <a:lnTo>
                      <a:pt x="0" y="103"/>
                    </a:lnTo>
                    <a:lnTo>
                      <a:pt x="0" y="127"/>
                    </a:lnTo>
                    <a:lnTo>
                      <a:pt x="0" y="151"/>
                    </a:lnTo>
                    <a:lnTo>
                      <a:pt x="0" y="174"/>
                    </a:lnTo>
                    <a:lnTo>
                      <a:pt x="0" y="196"/>
                    </a:lnTo>
                    <a:lnTo>
                      <a:pt x="0" y="215"/>
                    </a:lnTo>
                    <a:lnTo>
                      <a:pt x="0" y="232"/>
                    </a:lnTo>
                    <a:lnTo>
                      <a:pt x="0" y="244"/>
                    </a:lnTo>
                    <a:lnTo>
                      <a:pt x="0" y="253"/>
                    </a:lnTo>
                    <a:lnTo>
                      <a:pt x="0" y="2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5C4E"/>
              </a:solidFill>
              <a:ln w="28575">
                <a:solidFill>
                  <a:srgbClr val="A8978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00" name="Freeform 840"/>
              <p:cNvSpPr>
                <a:spLocks/>
              </p:cNvSpPr>
              <p:nvPr/>
            </p:nvSpPr>
            <p:spPr bwMode="auto">
              <a:xfrm>
                <a:off x="6130070" y="3808403"/>
                <a:ext cx="0" cy="393695"/>
              </a:xfrm>
              <a:custGeom>
                <a:avLst/>
                <a:gdLst>
                  <a:gd name="T0" fmla="*/ 2147483646 h 248"/>
                  <a:gd name="T1" fmla="*/ 2147483646 h 248"/>
                  <a:gd name="T2" fmla="*/ 2147483646 h 248"/>
                  <a:gd name="T3" fmla="*/ 2147483646 h 248"/>
                  <a:gd name="T4" fmla="*/ 2147483646 h 248"/>
                  <a:gd name="T5" fmla="*/ 2147483646 h 248"/>
                  <a:gd name="T6" fmla="*/ 2147483646 h 248"/>
                  <a:gd name="T7" fmla="*/ 2147483646 h 248"/>
                  <a:gd name="T8" fmla="*/ 2147483646 h 248"/>
                  <a:gd name="T9" fmla="*/ 2147483646 h 248"/>
                  <a:gd name="T10" fmla="*/ 2147483646 h 248"/>
                  <a:gd name="T11" fmla="*/ 2147483646 h 248"/>
                  <a:gd name="T12" fmla="*/ 2147483646 h 248"/>
                  <a:gd name="T13" fmla="*/ 2147483646 h 248"/>
                  <a:gd name="T14" fmla="*/ 2147483646 h 248"/>
                  <a:gd name="T15" fmla="*/ 2147483646 h 248"/>
                  <a:gd name="T16" fmla="*/ 0 h 248"/>
                  <a:gd name="T17" fmla="*/ 2147483646 h 2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18">
                    <a:pos x="0" y="T0"/>
                  </a:cxn>
                  <a:cxn ang="T19">
                    <a:pos x="0" y="T1"/>
                  </a:cxn>
                  <a:cxn ang="T20">
                    <a:pos x="0" y="T2"/>
                  </a:cxn>
                  <a:cxn ang="T21">
                    <a:pos x="0" y="T3"/>
                  </a:cxn>
                  <a:cxn ang="T22">
                    <a:pos x="0" y="T4"/>
                  </a:cxn>
                  <a:cxn ang="T23">
                    <a:pos x="0" y="T5"/>
                  </a:cxn>
                  <a:cxn ang="T24">
                    <a:pos x="0" y="T6"/>
                  </a:cxn>
                  <a:cxn ang="T25">
                    <a:pos x="0" y="T7"/>
                  </a:cxn>
                  <a:cxn ang="T26">
                    <a:pos x="0" y="T8"/>
                  </a:cxn>
                  <a:cxn ang="T27">
                    <a:pos x="0" y="T9"/>
                  </a:cxn>
                  <a:cxn ang="T28">
                    <a:pos x="0" y="T10"/>
                  </a:cxn>
                  <a:cxn ang="T29">
                    <a:pos x="0" y="T11"/>
                  </a:cxn>
                  <a:cxn ang="T30">
                    <a:pos x="0" y="T12"/>
                  </a:cxn>
                  <a:cxn ang="T31">
                    <a:pos x="0" y="T13"/>
                  </a:cxn>
                  <a:cxn ang="T32">
                    <a:pos x="0" y="T14"/>
                  </a:cxn>
                  <a:cxn ang="T33">
                    <a:pos x="0" y="T15"/>
                  </a:cxn>
                  <a:cxn ang="T34">
                    <a:pos x="0" y="T16"/>
                  </a:cxn>
                  <a:cxn ang="T35">
                    <a:pos x="0" y="T17"/>
                  </a:cxn>
                </a:cxnLst>
                <a:rect l="0" t="0" r="r" b="b"/>
                <a:pathLst>
                  <a:path h="248">
                    <a:moveTo>
                      <a:pt x="0" y="248"/>
                    </a:moveTo>
                    <a:lnTo>
                      <a:pt x="0" y="245"/>
                    </a:lnTo>
                    <a:lnTo>
                      <a:pt x="0" y="237"/>
                    </a:lnTo>
                    <a:lnTo>
                      <a:pt x="0" y="224"/>
                    </a:lnTo>
                    <a:lnTo>
                      <a:pt x="0" y="208"/>
                    </a:lnTo>
                    <a:lnTo>
                      <a:pt x="0" y="190"/>
                    </a:lnTo>
                    <a:lnTo>
                      <a:pt x="0" y="169"/>
                    </a:lnTo>
                    <a:lnTo>
                      <a:pt x="0" y="146"/>
                    </a:lnTo>
                    <a:lnTo>
                      <a:pt x="0" y="123"/>
                    </a:lnTo>
                    <a:lnTo>
                      <a:pt x="0" y="100"/>
                    </a:lnTo>
                    <a:lnTo>
                      <a:pt x="0" y="78"/>
                    </a:lnTo>
                    <a:lnTo>
                      <a:pt x="0" y="57"/>
                    </a:lnTo>
                    <a:lnTo>
                      <a:pt x="0" y="38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6F5C4E"/>
              </a:solidFill>
              <a:ln w="28575">
                <a:solidFill>
                  <a:srgbClr val="A8978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01" name="Freeform 841"/>
              <p:cNvSpPr>
                <a:spLocks/>
              </p:cNvSpPr>
              <p:nvPr/>
            </p:nvSpPr>
            <p:spPr bwMode="auto">
              <a:xfrm>
                <a:off x="6339621" y="3595681"/>
                <a:ext cx="0" cy="406395"/>
              </a:xfrm>
              <a:custGeom>
                <a:avLst/>
                <a:gdLst>
                  <a:gd name="T0" fmla="*/ 0 h 256"/>
                  <a:gd name="T1" fmla="*/ 2147483646 h 256"/>
                  <a:gd name="T2" fmla="*/ 2147483646 h 256"/>
                  <a:gd name="T3" fmla="*/ 2147483646 h 256"/>
                  <a:gd name="T4" fmla="*/ 2147483646 h 256"/>
                  <a:gd name="T5" fmla="*/ 2147483646 h 256"/>
                  <a:gd name="T6" fmla="*/ 2147483646 h 256"/>
                  <a:gd name="T7" fmla="*/ 2147483646 h 256"/>
                  <a:gd name="T8" fmla="*/ 2147483646 h 256"/>
                  <a:gd name="T9" fmla="*/ 2147483646 h 256"/>
                  <a:gd name="T10" fmla="*/ 2147483646 h 256"/>
                  <a:gd name="T11" fmla="*/ 2147483646 h 256"/>
                  <a:gd name="T12" fmla="*/ 2147483646 h 256"/>
                  <a:gd name="T13" fmla="*/ 2147483646 h 256"/>
                  <a:gd name="T14" fmla="*/ 2147483646 h 256"/>
                  <a:gd name="T15" fmla="*/ 2147483646 h 256"/>
                  <a:gd name="T16" fmla="*/ 2147483646 h 256"/>
                  <a:gd name="T17" fmla="*/ 0 h 2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18">
                    <a:pos x="0" y="T0"/>
                  </a:cxn>
                  <a:cxn ang="T19">
                    <a:pos x="0" y="T1"/>
                  </a:cxn>
                  <a:cxn ang="T20">
                    <a:pos x="0" y="T2"/>
                  </a:cxn>
                  <a:cxn ang="T21">
                    <a:pos x="0" y="T3"/>
                  </a:cxn>
                  <a:cxn ang="T22">
                    <a:pos x="0" y="T4"/>
                  </a:cxn>
                  <a:cxn ang="T23">
                    <a:pos x="0" y="T5"/>
                  </a:cxn>
                  <a:cxn ang="T24">
                    <a:pos x="0" y="T6"/>
                  </a:cxn>
                  <a:cxn ang="T25">
                    <a:pos x="0" y="T7"/>
                  </a:cxn>
                  <a:cxn ang="T26">
                    <a:pos x="0" y="T8"/>
                  </a:cxn>
                  <a:cxn ang="T27">
                    <a:pos x="0" y="T9"/>
                  </a:cxn>
                  <a:cxn ang="T28">
                    <a:pos x="0" y="T10"/>
                  </a:cxn>
                  <a:cxn ang="T29">
                    <a:pos x="0" y="T11"/>
                  </a:cxn>
                  <a:cxn ang="T30">
                    <a:pos x="0" y="T12"/>
                  </a:cxn>
                  <a:cxn ang="T31">
                    <a:pos x="0" y="T13"/>
                  </a:cxn>
                  <a:cxn ang="T32">
                    <a:pos x="0" y="T14"/>
                  </a:cxn>
                  <a:cxn ang="T33">
                    <a:pos x="0" y="T15"/>
                  </a:cxn>
                  <a:cxn ang="T34">
                    <a:pos x="0" y="T16"/>
                  </a:cxn>
                  <a:cxn ang="T35">
                    <a:pos x="0" y="T17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3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9"/>
                    </a:lnTo>
                    <a:lnTo>
                      <a:pt x="0" y="81"/>
                    </a:lnTo>
                    <a:lnTo>
                      <a:pt x="0" y="104"/>
                    </a:lnTo>
                    <a:lnTo>
                      <a:pt x="0" y="127"/>
                    </a:lnTo>
                    <a:lnTo>
                      <a:pt x="0" y="151"/>
                    </a:lnTo>
                    <a:lnTo>
                      <a:pt x="0" y="174"/>
                    </a:lnTo>
                    <a:lnTo>
                      <a:pt x="0" y="196"/>
                    </a:lnTo>
                    <a:lnTo>
                      <a:pt x="0" y="215"/>
                    </a:lnTo>
                    <a:lnTo>
                      <a:pt x="0" y="232"/>
                    </a:lnTo>
                    <a:lnTo>
                      <a:pt x="0" y="245"/>
                    </a:lnTo>
                    <a:lnTo>
                      <a:pt x="0" y="253"/>
                    </a:lnTo>
                    <a:lnTo>
                      <a:pt x="0" y="2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5C4E"/>
              </a:solidFill>
              <a:ln w="28575">
                <a:solidFill>
                  <a:srgbClr val="A8978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02" name="Freeform 842"/>
              <p:cNvSpPr>
                <a:spLocks/>
              </p:cNvSpPr>
              <p:nvPr/>
            </p:nvSpPr>
            <p:spPr bwMode="auto">
              <a:xfrm>
                <a:off x="5914168" y="4192574"/>
                <a:ext cx="211139" cy="0"/>
              </a:xfrm>
              <a:custGeom>
                <a:avLst/>
                <a:gdLst>
                  <a:gd name="T0" fmla="*/ 0 w 133"/>
                  <a:gd name="T1" fmla="*/ 2147483646 w 133"/>
                  <a:gd name="T2" fmla="*/ 0 w 133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33">
                    <a:moveTo>
                      <a:pt x="0" y="0"/>
                    </a:moveTo>
                    <a:lnTo>
                      <a:pt x="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5C4E"/>
              </a:solidFill>
              <a:ln w="28575">
                <a:solidFill>
                  <a:srgbClr val="A8978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03" name="Freeform 843"/>
              <p:cNvSpPr>
                <a:spLocks/>
              </p:cNvSpPr>
              <p:nvPr/>
            </p:nvSpPr>
            <p:spPr bwMode="auto">
              <a:xfrm>
                <a:off x="6123720" y="3983026"/>
                <a:ext cx="209551" cy="0"/>
              </a:xfrm>
              <a:custGeom>
                <a:avLst/>
                <a:gdLst>
                  <a:gd name="T0" fmla="*/ 0 w 132"/>
                  <a:gd name="T1" fmla="*/ 2147483646 w 132"/>
                  <a:gd name="T2" fmla="*/ 0 w 13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32">
                    <a:moveTo>
                      <a:pt x="0" y="0"/>
                    </a:moveTo>
                    <a:lnTo>
                      <a:pt x="1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5C4E"/>
              </a:solidFill>
              <a:ln w="28575">
                <a:solidFill>
                  <a:srgbClr val="A8978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04" name="Freeform 844"/>
              <p:cNvSpPr>
                <a:spLocks/>
              </p:cNvSpPr>
              <p:nvPr/>
            </p:nvSpPr>
            <p:spPr bwMode="auto">
              <a:xfrm>
                <a:off x="6344384" y="3783004"/>
                <a:ext cx="209551" cy="0"/>
              </a:xfrm>
              <a:custGeom>
                <a:avLst/>
                <a:gdLst>
                  <a:gd name="T0" fmla="*/ 0 w 132"/>
                  <a:gd name="T1" fmla="*/ 2147483646 w 132"/>
                  <a:gd name="T2" fmla="*/ 0 w 13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32">
                    <a:moveTo>
                      <a:pt x="0" y="0"/>
                    </a:moveTo>
                    <a:lnTo>
                      <a:pt x="1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5C4E"/>
              </a:solidFill>
              <a:ln w="28575">
                <a:solidFill>
                  <a:srgbClr val="A8978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05" name="Freeform 845"/>
              <p:cNvSpPr>
                <a:spLocks/>
              </p:cNvSpPr>
              <p:nvPr/>
            </p:nvSpPr>
            <p:spPr bwMode="auto">
              <a:xfrm>
                <a:off x="3145551" y="3048000"/>
                <a:ext cx="3403621" cy="1147748"/>
              </a:xfrm>
              <a:custGeom>
                <a:avLst/>
                <a:gdLst>
                  <a:gd name="T0" fmla="*/ 0 w 2144"/>
                  <a:gd name="T1" fmla="*/ 2147483646 h 723"/>
                  <a:gd name="T2" fmla="*/ 2147483646 w 2144"/>
                  <a:gd name="T3" fmla="*/ 2147483646 h 723"/>
                  <a:gd name="T4" fmla="*/ 2147483646 w 2144"/>
                  <a:gd name="T5" fmla="*/ 0 h 723"/>
                  <a:gd name="T6" fmla="*/ 2147483646 w 2144"/>
                  <a:gd name="T7" fmla="*/ 2147483646 h 723"/>
                  <a:gd name="T8" fmla="*/ 2147483646 w 2144"/>
                  <a:gd name="T9" fmla="*/ 2147483646 h 723"/>
                  <a:gd name="T10" fmla="*/ 2147483646 w 2144"/>
                  <a:gd name="T11" fmla="*/ 2147483646 h 723"/>
                  <a:gd name="T12" fmla="*/ 0 w 2144"/>
                  <a:gd name="T13" fmla="*/ 2147483646 h 7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4" h="723">
                    <a:moveTo>
                      <a:pt x="0" y="441"/>
                    </a:moveTo>
                    <a:lnTo>
                      <a:pt x="626" y="3"/>
                    </a:lnTo>
                    <a:lnTo>
                      <a:pt x="2144" y="0"/>
                    </a:lnTo>
                    <a:lnTo>
                      <a:pt x="2144" y="227"/>
                    </a:lnTo>
                    <a:lnTo>
                      <a:pt x="1617" y="723"/>
                    </a:lnTo>
                    <a:lnTo>
                      <a:pt x="1616" y="446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D9B100"/>
              </a:solidFill>
              <a:ln w="28575">
                <a:solidFill>
                  <a:srgbClr val="E7CE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06" name="Freeform 846"/>
              <p:cNvSpPr>
                <a:spLocks/>
              </p:cNvSpPr>
              <p:nvPr/>
            </p:nvSpPr>
            <p:spPr bwMode="auto">
              <a:xfrm>
                <a:off x="3877393" y="3225798"/>
                <a:ext cx="2457466" cy="0"/>
              </a:xfrm>
              <a:custGeom>
                <a:avLst/>
                <a:gdLst>
                  <a:gd name="T0" fmla="*/ 0 w 1548"/>
                  <a:gd name="T1" fmla="*/ 2147483646 w 1548"/>
                  <a:gd name="T2" fmla="*/ 0 w 154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548">
                    <a:moveTo>
                      <a:pt x="0" y="0"/>
                    </a:moveTo>
                    <a:lnTo>
                      <a:pt x="15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100"/>
              </a:solidFill>
              <a:ln w="28575">
                <a:solidFill>
                  <a:srgbClr val="E7CE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07" name="Freeform 847"/>
              <p:cNvSpPr>
                <a:spLocks/>
              </p:cNvSpPr>
              <p:nvPr/>
            </p:nvSpPr>
            <p:spPr bwMode="auto">
              <a:xfrm>
                <a:off x="3636092" y="3400421"/>
                <a:ext cx="2498741" cy="0"/>
              </a:xfrm>
              <a:custGeom>
                <a:avLst/>
                <a:gdLst>
                  <a:gd name="T0" fmla="*/ 0 w 1574"/>
                  <a:gd name="T1" fmla="*/ 2147483646 w 1574"/>
                  <a:gd name="T2" fmla="*/ 0 w 1574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574">
                    <a:moveTo>
                      <a:pt x="0" y="0"/>
                    </a:moveTo>
                    <a:lnTo>
                      <a:pt x="15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100"/>
              </a:solidFill>
              <a:ln w="28575">
                <a:solidFill>
                  <a:srgbClr val="E7CE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08" name="Freeform 848"/>
              <p:cNvSpPr>
                <a:spLocks/>
              </p:cNvSpPr>
              <p:nvPr/>
            </p:nvSpPr>
            <p:spPr bwMode="auto">
              <a:xfrm>
                <a:off x="3397965" y="3567106"/>
                <a:ext cx="2543191" cy="0"/>
              </a:xfrm>
              <a:custGeom>
                <a:avLst/>
                <a:gdLst>
                  <a:gd name="T0" fmla="*/ 2147483646 w 1602"/>
                  <a:gd name="T1" fmla="*/ 0 w 1602"/>
                  <a:gd name="T2" fmla="*/ 2147483646 w 160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602">
                    <a:moveTo>
                      <a:pt x="1602" y="0"/>
                    </a:moveTo>
                    <a:lnTo>
                      <a:pt x="0" y="0"/>
                    </a:lnTo>
                    <a:lnTo>
                      <a:pt x="1602" y="0"/>
                    </a:lnTo>
                    <a:close/>
                  </a:path>
                </a:pathLst>
              </a:custGeom>
              <a:solidFill>
                <a:srgbClr val="D9B100"/>
              </a:solidFill>
              <a:ln w="28575">
                <a:solidFill>
                  <a:srgbClr val="E7CE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09" name="Freeform 849"/>
              <p:cNvSpPr>
                <a:spLocks/>
              </p:cNvSpPr>
              <p:nvPr/>
            </p:nvSpPr>
            <p:spPr bwMode="auto">
              <a:xfrm>
                <a:off x="5920519" y="3576631"/>
                <a:ext cx="0" cy="420682"/>
              </a:xfrm>
              <a:custGeom>
                <a:avLst/>
                <a:gdLst>
                  <a:gd name="T0" fmla="*/ 0 h 265"/>
                  <a:gd name="T1" fmla="*/ 2147483646 h 265"/>
                  <a:gd name="T2" fmla="*/ 0 h 265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65">
                    <a:moveTo>
                      <a:pt x="0" y="0"/>
                    </a:moveTo>
                    <a:lnTo>
                      <a:pt x="0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100"/>
              </a:solidFill>
              <a:ln w="28575">
                <a:solidFill>
                  <a:srgbClr val="E7CE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10" name="Freeform 850"/>
              <p:cNvSpPr>
                <a:spLocks/>
              </p:cNvSpPr>
              <p:nvPr/>
            </p:nvSpPr>
            <p:spPr bwMode="auto">
              <a:xfrm>
                <a:off x="4001219" y="3051175"/>
                <a:ext cx="942981" cy="701666"/>
              </a:xfrm>
              <a:custGeom>
                <a:avLst/>
                <a:gdLst>
                  <a:gd name="T0" fmla="*/ 0 w 594"/>
                  <a:gd name="T1" fmla="*/ 2147483646 h 442"/>
                  <a:gd name="T2" fmla="*/ 2147483646 w 594"/>
                  <a:gd name="T3" fmla="*/ 0 h 442"/>
                  <a:gd name="T4" fmla="*/ 0 w 594"/>
                  <a:gd name="T5" fmla="*/ 2147483646 h 4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4" h="442">
                    <a:moveTo>
                      <a:pt x="0" y="442"/>
                    </a:moveTo>
                    <a:lnTo>
                      <a:pt x="594" y="0"/>
                    </a:lnTo>
                    <a:lnTo>
                      <a:pt x="0" y="442"/>
                    </a:lnTo>
                    <a:close/>
                  </a:path>
                </a:pathLst>
              </a:custGeom>
              <a:solidFill>
                <a:srgbClr val="D9B100"/>
              </a:solidFill>
              <a:ln w="28575">
                <a:solidFill>
                  <a:srgbClr val="E7CE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11" name="Freeform 851"/>
              <p:cNvSpPr>
                <a:spLocks/>
              </p:cNvSpPr>
              <p:nvPr/>
            </p:nvSpPr>
            <p:spPr bwMode="auto">
              <a:xfrm>
                <a:off x="4848949" y="3052762"/>
                <a:ext cx="887418" cy="700079"/>
              </a:xfrm>
              <a:custGeom>
                <a:avLst/>
                <a:gdLst>
                  <a:gd name="T0" fmla="*/ 0 w 559"/>
                  <a:gd name="T1" fmla="*/ 2147483646 h 441"/>
                  <a:gd name="T2" fmla="*/ 2147483646 w 559"/>
                  <a:gd name="T3" fmla="*/ 0 h 441"/>
                  <a:gd name="T4" fmla="*/ 0 w 559"/>
                  <a:gd name="T5" fmla="*/ 2147483646 h 4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9" h="441">
                    <a:moveTo>
                      <a:pt x="0" y="441"/>
                    </a:moveTo>
                    <a:lnTo>
                      <a:pt x="559" y="0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D9B100"/>
              </a:solidFill>
              <a:ln w="28575">
                <a:solidFill>
                  <a:srgbClr val="E7CE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12" name="Freeform 852"/>
              <p:cNvSpPr>
                <a:spLocks/>
              </p:cNvSpPr>
              <p:nvPr/>
            </p:nvSpPr>
            <p:spPr bwMode="auto">
              <a:xfrm>
                <a:off x="6130070" y="3400421"/>
                <a:ext cx="0" cy="401633"/>
              </a:xfrm>
              <a:custGeom>
                <a:avLst/>
                <a:gdLst>
                  <a:gd name="T0" fmla="*/ 0 h 253"/>
                  <a:gd name="T1" fmla="*/ 2147483646 h 253"/>
                  <a:gd name="T2" fmla="*/ 0 h 253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53">
                    <a:moveTo>
                      <a:pt x="0" y="0"/>
                    </a:moveTo>
                    <a:lnTo>
                      <a:pt x="0" y="2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100"/>
              </a:solidFill>
              <a:ln w="28575">
                <a:solidFill>
                  <a:srgbClr val="E7CE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13" name="Freeform 853"/>
              <p:cNvSpPr>
                <a:spLocks/>
              </p:cNvSpPr>
              <p:nvPr/>
            </p:nvSpPr>
            <p:spPr bwMode="auto">
              <a:xfrm>
                <a:off x="6339621" y="3232148"/>
                <a:ext cx="0" cy="373058"/>
              </a:xfrm>
              <a:custGeom>
                <a:avLst/>
                <a:gdLst>
                  <a:gd name="T0" fmla="*/ 0 h 235"/>
                  <a:gd name="T1" fmla="*/ 2147483646 h 235"/>
                  <a:gd name="T2" fmla="*/ 0 h 235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35">
                    <a:moveTo>
                      <a:pt x="0" y="0"/>
                    </a:moveTo>
                    <a:lnTo>
                      <a:pt x="0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100"/>
              </a:solidFill>
              <a:ln w="28575">
                <a:solidFill>
                  <a:srgbClr val="E7CE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14" name="Rectangle 854"/>
              <p:cNvSpPr>
                <a:spLocks noChangeArrowheads="1"/>
              </p:cNvSpPr>
              <p:nvPr/>
            </p:nvSpPr>
            <p:spPr bwMode="auto">
              <a:xfrm>
                <a:off x="3147139" y="3751254"/>
                <a:ext cx="2563829" cy="447670"/>
              </a:xfrm>
              <a:prstGeom prst="rect">
                <a:avLst/>
              </a:prstGeom>
              <a:solidFill>
                <a:srgbClr val="D9B100"/>
              </a:solidFill>
              <a:ln w="28575">
                <a:solidFill>
                  <a:srgbClr val="E7CE58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h-TH" altLang="th-TH">
                  <a:cs typeface="JasmineUPC" panose="02020603050405020304" pitchFamily="18" charset="-34"/>
                </a:endParaRPr>
              </a:p>
            </p:txBody>
          </p:sp>
          <p:sp>
            <p:nvSpPr>
              <p:cNvPr id="24715" name="Freeform 855"/>
              <p:cNvSpPr>
                <a:spLocks/>
              </p:cNvSpPr>
              <p:nvPr/>
            </p:nvSpPr>
            <p:spPr bwMode="auto">
              <a:xfrm>
                <a:off x="4017094" y="3983026"/>
                <a:ext cx="223839" cy="204785"/>
              </a:xfrm>
              <a:custGeom>
                <a:avLst/>
                <a:gdLst>
                  <a:gd name="T0" fmla="*/ 0 w 141"/>
                  <a:gd name="T1" fmla="*/ 2147483646 h 129"/>
                  <a:gd name="T2" fmla="*/ 2147483646 w 141"/>
                  <a:gd name="T3" fmla="*/ 0 h 129"/>
                  <a:gd name="T4" fmla="*/ 0 w 141"/>
                  <a:gd name="T5" fmla="*/ 2147483646 h 1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1" h="129">
                    <a:moveTo>
                      <a:pt x="0" y="129"/>
                    </a:moveTo>
                    <a:lnTo>
                      <a:pt x="14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E7CE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16" name="Line 856"/>
              <p:cNvSpPr>
                <a:spLocks noChangeShapeType="1"/>
              </p:cNvSpPr>
              <p:nvPr/>
            </p:nvSpPr>
            <p:spPr bwMode="auto">
              <a:xfrm>
                <a:off x="4242520" y="3579806"/>
                <a:ext cx="0" cy="407983"/>
              </a:xfrm>
              <a:prstGeom prst="line">
                <a:avLst/>
              </a:prstGeom>
              <a:noFill/>
              <a:ln w="28575">
                <a:solidFill>
                  <a:srgbClr val="E7CE5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17" name="Freeform 857"/>
              <p:cNvSpPr>
                <a:spLocks/>
              </p:cNvSpPr>
              <p:nvPr/>
            </p:nvSpPr>
            <p:spPr bwMode="auto">
              <a:xfrm>
                <a:off x="4242520" y="3987789"/>
                <a:ext cx="606429" cy="0"/>
              </a:xfrm>
              <a:custGeom>
                <a:avLst/>
                <a:gdLst>
                  <a:gd name="T0" fmla="*/ 0 w 382"/>
                  <a:gd name="T1" fmla="*/ 2147483646 w 382"/>
                  <a:gd name="T2" fmla="*/ 2147483646 w 382"/>
                  <a:gd name="T3" fmla="*/ 2147483646 w 382"/>
                  <a:gd name="T4" fmla="*/ 2147483646 w 382"/>
                  <a:gd name="T5" fmla="*/ 2147483646 w 382"/>
                  <a:gd name="T6" fmla="*/ 2147483646 w 382"/>
                  <a:gd name="T7" fmla="*/ 2147483646 w 382"/>
                  <a:gd name="T8" fmla="*/ 2147483646 w 382"/>
                  <a:gd name="T9" fmla="*/ 2147483646 w 382"/>
                  <a:gd name="T10" fmla="*/ 2147483646 w 382"/>
                  <a:gd name="T11" fmla="*/ 2147483646 w 382"/>
                  <a:gd name="T12" fmla="*/ 2147483646 w 382"/>
                  <a:gd name="T13" fmla="*/ 2147483646 w 382"/>
                  <a:gd name="T14" fmla="*/ 2147483646 w 382"/>
                  <a:gd name="T15" fmla="*/ 2147483646 w 382"/>
                  <a:gd name="T16" fmla="*/ 2147483646 w 382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</a:gdLst>
                <a:ahLst/>
                <a:cxnLst>
                  <a:cxn ang="T17">
                    <a:pos x="T0" y="0"/>
                  </a:cxn>
                  <a:cxn ang="T18">
                    <a:pos x="T1" y="0"/>
                  </a:cxn>
                  <a:cxn ang="T19">
                    <a:pos x="T2" y="0"/>
                  </a:cxn>
                  <a:cxn ang="T20">
                    <a:pos x="T3" y="0"/>
                  </a:cxn>
                  <a:cxn ang="T21">
                    <a:pos x="T4" y="0"/>
                  </a:cxn>
                  <a:cxn ang="T22">
                    <a:pos x="T5" y="0"/>
                  </a:cxn>
                  <a:cxn ang="T23">
                    <a:pos x="T6" y="0"/>
                  </a:cxn>
                  <a:cxn ang="T24">
                    <a:pos x="T7" y="0"/>
                  </a:cxn>
                  <a:cxn ang="T25">
                    <a:pos x="T8" y="0"/>
                  </a:cxn>
                  <a:cxn ang="T26">
                    <a:pos x="T9" y="0"/>
                  </a:cxn>
                  <a:cxn ang="T27">
                    <a:pos x="T10" y="0"/>
                  </a:cxn>
                  <a:cxn ang="T28">
                    <a:pos x="T11" y="0"/>
                  </a:cxn>
                  <a:cxn ang="T29">
                    <a:pos x="T12" y="0"/>
                  </a:cxn>
                  <a:cxn ang="T30">
                    <a:pos x="T13" y="0"/>
                  </a:cxn>
                  <a:cxn ang="T31">
                    <a:pos x="T14" y="0"/>
                  </a:cxn>
                  <a:cxn ang="T32">
                    <a:pos x="T15" y="0"/>
                  </a:cxn>
                  <a:cxn ang="T33">
                    <a:pos x="T16" y="0"/>
                  </a:cxn>
                </a:cxnLst>
                <a:rect l="0" t="0" r="r" b="b"/>
                <a:pathLst>
                  <a:path w="382">
                    <a:moveTo>
                      <a:pt x="0" y="0"/>
                    </a:moveTo>
                    <a:lnTo>
                      <a:pt x="5" y="0"/>
                    </a:lnTo>
                    <a:lnTo>
                      <a:pt x="17" y="0"/>
                    </a:lnTo>
                    <a:lnTo>
                      <a:pt x="36" y="0"/>
                    </a:lnTo>
                    <a:lnTo>
                      <a:pt x="60" y="0"/>
                    </a:lnTo>
                    <a:lnTo>
                      <a:pt x="89" y="0"/>
                    </a:lnTo>
                    <a:lnTo>
                      <a:pt x="121" y="0"/>
                    </a:lnTo>
                    <a:lnTo>
                      <a:pt x="156" y="0"/>
                    </a:lnTo>
                    <a:lnTo>
                      <a:pt x="191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4" y="0"/>
                    </a:lnTo>
                    <a:lnTo>
                      <a:pt x="322" y="0"/>
                    </a:lnTo>
                    <a:lnTo>
                      <a:pt x="347" y="0"/>
                    </a:lnTo>
                    <a:lnTo>
                      <a:pt x="366" y="0"/>
                    </a:lnTo>
                    <a:lnTo>
                      <a:pt x="378" y="0"/>
                    </a:lnTo>
                    <a:lnTo>
                      <a:pt x="382" y="0"/>
                    </a:lnTo>
                  </a:path>
                </a:pathLst>
              </a:custGeom>
              <a:noFill/>
              <a:ln w="28575">
                <a:solidFill>
                  <a:srgbClr val="E7CE5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18" name="Freeform 858"/>
              <p:cNvSpPr>
                <a:spLocks/>
              </p:cNvSpPr>
              <p:nvPr/>
            </p:nvSpPr>
            <p:spPr bwMode="auto">
              <a:xfrm>
                <a:off x="4242520" y="3973501"/>
                <a:ext cx="0" cy="28575"/>
              </a:xfrm>
              <a:custGeom>
                <a:avLst/>
                <a:gdLst>
                  <a:gd name="T0" fmla="*/ 2147483646 h 18"/>
                  <a:gd name="T1" fmla="*/ 0 h 18"/>
                  <a:gd name="T2" fmla="*/ 2147483646 h 1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7CE58"/>
              </a:solidFill>
              <a:ln w="0">
                <a:solidFill>
                  <a:srgbClr val="E7CE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19" name="Freeform 859"/>
              <p:cNvSpPr>
                <a:spLocks/>
              </p:cNvSpPr>
              <p:nvPr/>
            </p:nvSpPr>
            <p:spPr bwMode="auto">
              <a:xfrm>
                <a:off x="4834662" y="3987789"/>
                <a:ext cx="28575" cy="0"/>
              </a:xfrm>
              <a:custGeom>
                <a:avLst/>
                <a:gdLst>
                  <a:gd name="T0" fmla="*/ 0 w 18"/>
                  <a:gd name="T1" fmla="*/ 2147483646 w 18"/>
                  <a:gd name="T2" fmla="*/ 0 w 1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CE58"/>
              </a:solidFill>
              <a:ln w="0">
                <a:solidFill>
                  <a:srgbClr val="E7CE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20" name="Freeform 860"/>
              <p:cNvSpPr>
                <a:spLocks/>
              </p:cNvSpPr>
              <p:nvPr/>
            </p:nvSpPr>
            <p:spPr bwMode="auto">
              <a:xfrm>
                <a:off x="3150314" y="3979851"/>
                <a:ext cx="252414" cy="217485"/>
              </a:xfrm>
              <a:custGeom>
                <a:avLst/>
                <a:gdLst>
                  <a:gd name="T0" fmla="*/ 0 w 159"/>
                  <a:gd name="T1" fmla="*/ 2147483646 h 137"/>
                  <a:gd name="T2" fmla="*/ 2147483646 w 159"/>
                  <a:gd name="T3" fmla="*/ 0 h 137"/>
                  <a:gd name="T4" fmla="*/ 0 w 159"/>
                  <a:gd name="T5" fmla="*/ 2147483646 h 1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9" h="137">
                    <a:moveTo>
                      <a:pt x="0" y="137"/>
                    </a:moveTo>
                    <a:lnTo>
                      <a:pt x="159" y="0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E7CE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21" name="Line 861"/>
              <p:cNvSpPr>
                <a:spLocks noChangeShapeType="1"/>
              </p:cNvSpPr>
              <p:nvPr/>
            </p:nvSpPr>
            <p:spPr bwMode="auto">
              <a:xfrm>
                <a:off x="3399553" y="3579806"/>
                <a:ext cx="0" cy="407983"/>
              </a:xfrm>
              <a:prstGeom prst="line">
                <a:avLst/>
              </a:prstGeom>
              <a:noFill/>
              <a:ln w="28575">
                <a:solidFill>
                  <a:srgbClr val="E7CE5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22" name="Freeform 862"/>
              <p:cNvSpPr>
                <a:spLocks/>
              </p:cNvSpPr>
              <p:nvPr/>
            </p:nvSpPr>
            <p:spPr bwMode="auto">
              <a:xfrm>
                <a:off x="3399553" y="3987789"/>
                <a:ext cx="598491" cy="0"/>
              </a:xfrm>
              <a:custGeom>
                <a:avLst/>
                <a:gdLst>
                  <a:gd name="T0" fmla="*/ 0 w 377"/>
                  <a:gd name="T1" fmla="*/ 2147483646 w 377"/>
                  <a:gd name="T2" fmla="*/ 2147483646 w 377"/>
                  <a:gd name="T3" fmla="*/ 2147483646 w 377"/>
                  <a:gd name="T4" fmla="*/ 2147483646 w 377"/>
                  <a:gd name="T5" fmla="*/ 2147483646 w 377"/>
                  <a:gd name="T6" fmla="*/ 2147483646 w 377"/>
                  <a:gd name="T7" fmla="*/ 2147483646 w 377"/>
                  <a:gd name="T8" fmla="*/ 2147483646 w 377"/>
                  <a:gd name="T9" fmla="*/ 2147483646 w 377"/>
                  <a:gd name="T10" fmla="*/ 2147483646 w 377"/>
                  <a:gd name="T11" fmla="*/ 2147483646 w 377"/>
                  <a:gd name="T12" fmla="*/ 2147483646 w 377"/>
                  <a:gd name="T13" fmla="*/ 2147483646 w 377"/>
                  <a:gd name="T14" fmla="*/ 2147483646 w 377"/>
                  <a:gd name="T15" fmla="*/ 2147483646 w 377"/>
                  <a:gd name="T16" fmla="*/ 2147483646 w 377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</a:gdLst>
                <a:ahLst/>
                <a:cxnLst>
                  <a:cxn ang="T17">
                    <a:pos x="T0" y="0"/>
                  </a:cxn>
                  <a:cxn ang="T18">
                    <a:pos x="T1" y="0"/>
                  </a:cxn>
                  <a:cxn ang="T19">
                    <a:pos x="T2" y="0"/>
                  </a:cxn>
                  <a:cxn ang="T20">
                    <a:pos x="T3" y="0"/>
                  </a:cxn>
                  <a:cxn ang="T21">
                    <a:pos x="T4" y="0"/>
                  </a:cxn>
                  <a:cxn ang="T22">
                    <a:pos x="T5" y="0"/>
                  </a:cxn>
                  <a:cxn ang="T23">
                    <a:pos x="T6" y="0"/>
                  </a:cxn>
                  <a:cxn ang="T24">
                    <a:pos x="T7" y="0"/>
                  </a:cxn>
                  <a:cxn ang="T25">
                    <a:pos x="T8" y="0"/>
                  </a:cxn>
                  <a:cxn ang="T26">
                    <a:pos x="T9" y="0"/>
                  </a:cxn>
                  <a:cxn ang="T27">
                    <a:pos x="T10" y="0"/>
                  </a:cxn>
                  <a:cxn ang="T28">
                    <a:pos x="T11" y="0"/>
                  </a:cxn>
                  <a:cxn ang="T29">
                    <a:pos x="T12" y="0"/>
                  </a:cxn>
                  <a:cxn ang="T30">
                    <a:pos x="T13" y="0"/>
                  </a:cxn>
                  <a:cxn ang="T31">
                    <a:pos x="T14" y="0"/>
                  </a:cxn>
                  <a:cxn ang="T32">
                    <a:pos x="T15" y="0"/>
                  </a:cxn>
                  <a:cxn ang="T33">
                    <a:pos x="T16" y="0"/>
                  </a:cxn>
                </a:cxnLst>
                <a:rect l="0" t="0" r="r" b="b"/>
                <a:pathLst>
                  <a:path w="377">
                    <a:moveTo>
                      <a:pt x="0" y="0"/>
                    </a:moveTo>
                    <a:lnTo>
                      <a:pt x="4" y="0"/>
                    </a:lnTo>
                    <a:lnTo>
                      <a:pt x="16" y="0"/>
                    </a:lnTo>
                    <a:lnTo>
                      <a:pt x="35" y="0"/>
                    </a:lnTo>
                    <a:lnTo>
                      <a:pt x="59" y="0"/>
                    </a:lnTo>
                    <a:lnTo>
                      <a:pt x="87" y="0"/>
                    </a:lnTo>
                    <a:lnTo>
                      <a:pt x="119" y="0"/>
                    </a:lnTo>
                    <a:lnTo>
                      <a:pt x="153" y="0"/>
                    </a:lnTo>
                    <a:lnTo>
                      <a:pt x="189" y="0"/>
                    </a:lnTo>
                    <a:lnTo>
                      <a:pt x="224" y="0"/>
                    </a:lnTo>
                    <a:lnTo>
                      <a:pt x="258" y="0"/>
                    </a:lnTo>
                    <a:lnTo>
                      <a:pt x="290" y="0"/>
                    </a:lnTo>
                    <a:lnTo>
                      <a:pt x="318" y="0"/>
                    </a:lnTo>
                    <a:lnTo>
                      <a:pt x="342" y="0"/>
                    </a:lnTo>
                    <a:lnTo>
                      <a:pt x="361" y="0"/>
                    </a:lnTo>
                    <a:lnTo>
                      <a:pt x="373" y="0"/>
                    </a:lnTo>
                    <a:lnTo>
                      <a:pt x="377" y="0"/>
                    </a:lnTo>
                  </a:path>
                </a:pathLst>
              </a:custGeom>
              <a:noFill/>
              <a:ln w="28575">
                <a:solidFill>
                  <a:srgbClr val="E7CE5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23" name="Freeform 863"/>
              <p:cNvSpPr>
                <a:spLocks/>
              </p:cNvSpPr>
              <p:nvPr/>
            </p:nvSpPr>
            <p:spPr bwMode="auto">
              <a:xfrm>
                <a:off x="3399553" y="3975089"/>
                <a:ext cx="0" cy="26987"/>
              </a:xfrm>
              <a:custGeom>
                <a:avLst/>
                <a:gdLst>
                  <a:gd name="T0" fmla="*/ 2147483646 h 17"/>
                  <a:gd name="T1" fmla="*/ 0 h 17"/>
                  <a:gd name="T2" fmla="*/ 2147483646 h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7">
                    <a:moveTo>
                      <a:pt x="0" y="17"/>
                    </a:move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7CE58"/>
              </a:solidFill>
              <a:ln w="0">
                <a:solidFill>
                  <a:srgbClr val="E7CE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24" name="Freeform 864"/>
              <p:cNvSpPr>
                <a:spLocks/>
              </p:cNvSpPr>
              <p:nvPr/>
            </p:nvSpPr>
            <p:spPr bwMode="auto">
              <a:xfrm>
                <a:off x="3998044" y="3973501"/>
                <a:ext cx="0" cy="28575"/>
              </a:xfrm>
              <a:custGeom>
                <a:avLst/>
                <a:gdLst>
                  <a:gd name="T0" fmla="*/ 0 h 18"/>
                  <a:gd name="T1" fmla="*/ 2147483646 h 18"/>
                  <a:gd name="T2" fmla="*/ 0 h 1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CE58"/>
              </a:solidFill>
              <a:ln w="0">
                <a:solidFill>
                  <a:srgbClr val="E7CE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25" name="Freeform 865"/>
              <p:cNvSpPr>
                <a:spLocks/>
              </p:cNvSpPr>
              <p:nvPr/>
            </p:nvSpPr>
            <p:spPr bwMode="auto">
              <a:xfrm>
                <a:off x="4852124" y="3983026"/>
                <a:ext cx="223839" cy="204785"/>
              </a:xfrm>
              <a:custGeom>
                <a:avLst/>
                <a:gdLst>
                  <a:gd name="T0" fmla="*/ 0 w 141"/>
                  <a:gd name="T1" fmla="*/ 2147483646 h 129"/>
                  <a:gd name="T2" fmla="*/ 2147483646 w 141"/>
                  <a:gd name="T3" fmla="*/ 0 h 129"/>
                  <a:gd name="T4" fmla="*/ 0 w 141"/>
                  <a:gd name="T5" fmla="*/ 2147483646 h 1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1" h="129">
                    <a:moveTo>
                      <a:pt x="0" y="129"/>
                    </a:moveTo>
                    <a:lnTo>
                      <a:pt x="14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3D0275"/>
              </a:solidFill>
              <a:ln w="28575">
                <a:solidFill>
                  <a:srgbClr val="E7CE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26" name="Line 866"/>
              <p:cNvSpPr>
                <a:spLocks noChangeShapeType="1"/>
              </p:cNvSpPr>
              <p:nvPr/>
            </p:nvSpPr>
            <p:spPr bwMode="auto">
              <a:xfrm>
                <a:off x="5077551" y="3570281"/>
                <a:ext cx="0" cy="419095"/>
              </a:xfrm>
              <a:prstGeom prst="line">
                <a:avLst/>
              </a:prstGeom>
              <a:noFill/>
              <a:ln w="28575">
                <a:solidFill>
                  <a:srgbClr val="E7CE5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27" name="Freeform 867"/>
              <p:cNvSpPr>
                <a:spLocks/>
              </p:cNvSpPr>
              <p:nvPr/>
            </p:nvSpPr>
            <p:spPr bwMode="auto">
              <a:xfrm>
                <a:off x="5077551" y="3989376"/>
                <a:ext cx="844555" cy="0"/>
              </a:xfrm>
              <a:custGeom>
                <a:avLst/>
                <a:gdLst>
                  <a:gd name="T0" fmla="*/ 0 w 532"/>
                  <a:gd name="T1" fmla="*/ 2147483646 w 532"/>
                  <a:gd name="T2" fmla="*/ 2147483646 w 532"/>
                  <a:gd name="T3" fmla="*/ 2147483646 w 532"/>
                  <a:gd name="T4" fmla="*/ 2147483646 w 532"/>
                  <a:gd name="T5" fmla="*/ 2147483646 w 532"/>
                  <a:gd name="T6" fmla="*/ 2147483646 w 532"/>
                  <a:gd name="T7" fmla="*/ 2147483646 w 532"/>
                  <a:gd name="T8" fmla="*/ 2147483646 w 532"/>
                  <a:gd name="T9" fmla="*/ 2147483646 w 532"/>
                  <a:gd name="T10" fmla="*/ 2147483646 w 532"/>
                  <a:gd name="T11" fmla="*/ 2147483646 w 532"/>
                  <a:gd name="T12" fmla="*/ 2147483646 w 532"/>
                  <a:gd name="T13" fmla="*/ 2147483646 w 532"/>
                  <a:gd name="T14" fmla="*/ 2147483646 w 532"/>
                  <a:gd name="T15" fmla="*/ 2147483646 w 532"/>
                  <a:gd name="T16" fmla="*/ 2147483646 w 532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</a:gdLst>
                <a:ahLst/>
                <a:cxnLst>
                  <a:cxn ang="T17">
                    <a:pos x="T0" y="0"/>
                  </a:cxn>
                  <a:cxn ang="T18">
                    <a:pos x="T1" y="0"/>
                  </a:cxn>
                  <a:cxn ang="T19">
                    <a:pos x="T2" y="0"/>
                  </a:cxn>
                  <a:cxn ang="T20">
                    <a:pos x="T3" y="0"/>
                  </a:cxn>
                  <a:cxn ang="T21">
                    <a:pos x="T4" y="0"/>
                  </a:cxn>
                  <a:cxn ang="T22">
                    <a:pos x="T5" y="0"/>
                  </a:cxn>
                  <a:cxn ang="T23">
                    <a:pos x="T6" y="0"/>
                  </a:cxn>
                  <a:cxn ang="T24">
                    <a:pos x="T7" y="0"/>
                  </a:cxn>
                  <a:cxn ang="T25">
                    <a:pos x="T8" y="0"/>
                  </a:cxn>
                  <a:cxn ang="T26">
                    <a:pos x="T9" y="0"/>
                  </a:cxn>
                  <a:cxn ang="T27">
                    <a:pos x="T10" y="0"/>
                  </a:cxn>
                  <a:cxn ang="T28">
                    <a:pos x="T11" y="0"/>
                  </a:cxn>
                  <a:cxn ang="T29">
                    <a:pos x="T12" y="0"/>
                  </a:cxn>
                  <a:cxn ang="T30">
                    <a:pos x="T13" y="0"/>
                  </a:cxn>
                  <a:cxn ang="T31">
                    <a:pos x="T14" y="0"/>
                  </a:cxn>
                  <a:cxn ang="T32">
                    <a:pos x="T15" y="0"/>
                  </a:cxn>
                  <a:cxn ang="T33">
                    <a:pos x="T16" y="0"/>
                  </a:cxn>
                </a:cxnLst>
                <a:rect l="0" t="0" r="r" b="b"/>
                <a:pathLst>
                  <a:path w="532">
                    <a:moveTo>
                      <a:pt x="0" y="0"/>
                    </a:moveTo>
                    <a:lnTo>
                      <a:pt x="6" y="0"/>
                    </a:lnTo>
                    <a:lnTo>
                      <a:pt x="23" y="0"/>
                    </a:lnTo>
                    <a:lnTo>
                      <a:pt x="49" y="0"/>
                    </a:lnTo>
                    <a:lnTo>
                      <a:pt x="83" y="0"/>
                    </a:lnTo>
                    <a:lnTo>
                      <a:pt x="124" y="0"/>
                    </a:lnTo>
                    <a:lnTo>
                      <a:pt x="169" y="0"/>
                    </a:lnTo>
                    <a:lnTo>
                      <a:pt x="217" y="0"/>
                    </a:lnTo>
                    <a:lnTo>
                      <a:pt x="266" y="0"/>
                    </a:lnTo>
                    <a:lnTo>
                      <a:pt x="316" y="0"/>
                    </a:lnTo>
                    <a:lnTo>
                      <a:pt x="364" y="0"/>
                    </a:lnTo>
                    <a:lnTo>
                      <a:pt x="409" y="0"/>
                    </a:lnTo>
                    <a:lnTo>
                      <a:pt x="449" y="0"/>
                    </a:lnTo>
                    <a:lnTo>
                      <a:pt x="483" y="0"/>
                    </a:lnTo>
                    <a:lnTo>
                      <a:pt x="509" y="0"/>
                    </a:lnTo>
                    <a:lnTo>
                      <a:pt x="526" y="0"/>
                    </a:lnTo>
                    <a:lnTo>
                      <a:pt x="532" y="0"/>
                    </a:lnTo>
                  </a:path>
                </a:pathLst>
              </a:custGeom>
              <a:noFill/>
              <a:ln w="28575">
                <a:solidFill>
                  <a:srgbClr val="E7CE5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28" name="Freeform 868"/>
              <p:cNvSpPr>
                <a:spLocks/>
              </p:cNvSpPr>
              <p:nvPr/>
            </p:nvSpPr>
            <p:spPr bwMode="auto">
              <a:xfrm>
                <a:off x="5077551" y="3975089"/>
                <a:ext cx="0" cy="28575"/>
              </a:xfrm>
              <a:custGeom>
                <a:avLst/>
                <a:gdLst>
                  <a:gd name="T0" fmla="*/ 2147483646 h 18"/>
                  <a:gd name="T1" fmla="*/ 0 h 18"/>
                  <a:gd name="T2" fmla="*/ 2147483646 h 1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7CE58"/>
              </a:solidFill>
              <a:ln w="0">
                <a:solidFill>
                  <a:srgbClr val="E7CE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29" name="Freeform 869"/>
              <p:cNvSpPr>
                <a:spLocks/>
              </p:cNvSpPr>
              <p:nvPr/>
            </p:nvSpPr>
            <p:spPr bwMode="auto">
              <a:xfrm>
                <a:off x="5907818" y="3989376"/>
                <a:ext cx="28575" cy="0"/>
              </a:xfrm>
              <a:custGeom>
                <a:avLst/>
                <a:gdLst>
                  <a:gd name="T0" fmla="*/ 0 w 18"/>
                  <a:gd name="T1" fmla="*/ 2147483646 w 18"/>
                  <a:gd name="T2" fmla="*/ 0 w 18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CE58"/>
              </a:solidFill>
              <a:ln w="0">
                <a:solidFill>
                  <a:srgbClr val="E7CE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30" name="Line 870"/>
              <p:cNvSpPr>
                <a:spLocks noChangeShapeType="1"/>
              </p:cNvSpPr>
              <p:nvPr/>
            </p:nvSpPr>
            <p:spPr bwMode="auto">
              <a:xfrm>
                <a:off x="5926869" y="3794116"/>
                <a:ext cx="206376" cy="0"/>
              </a:xfrm>
              <a:prstGeom prst="line">
                <a:avLst/>
              </a:prstGeom>
              <a:noFill/>
              <a:ln w="28575">
                <a:solidFill>
                  <a:srgbClr val="E7CE5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31" name="Line 871"/>
              <p:cNvSpPr>
                <a:spLocks noChangeShapeType="1"/>
              </p:cNvSpPr>
              <p:nvPr/>
            </p:nvSpPr>
            <p:spPr bwMode="auto">
              <a:xfrm>
                <a:off x="6130070" y="3592506"/>
                <a:ext cx="206376" cy="0"/>
              </a:xfrm>
              <a:prstGeom prst="line">
                <a:avLst/>
              </a:prstGeom>
              <a:noFill/>
              <a:ln w="28575">
                <a:solidFill>
                  <a:srgbClr val="E7CE5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32" name="Line 872"/>
              <p:cNvSpPr>
                <a:spLocks noChangeShapeType="1"/>
              </p:cNvSpPr>
              <p:nvPr/>
            </p:nvSpPr>
            <p:spPr bwMode="auto">
              <a:xfrm>
                <a:off x="6334859" y="3392483"/>
                <a:ext cx="206376" cy="0"/>
              </a:xfrm>
              <a:prstGeom prst="line">
                <a:avLst/>
              </a:prstGeom>
              <a:noFill/>
              <a:ln w="28575">
                <a:solidFill>
                  <a:srgbClr val="E7CE5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33" name="Freeform 873"/>
              <p:cNvSpPr>
                <a:spLocks/>
              </p:cNvSpPr>
              <p:nvPr/>
            </p:nvSpPr>
            <p:spPr bwMode="auto">
              <a:xfrm>
                <a:off x="4001219" y="3749666"/>
                <a:ext cx="0" cy="452432"/>
              </a:xfrm>
              <a:custGeom>
                <a:avLst/>
                <a:gdLst>
                  <a:gd name="T0" fmla="*/ 0 h 285"/>
                  <a:gd name="T1" fmla="*/ 2147483646 h 285"/>
                  <a:gd name="T2" fmla="*/ 0 h 285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85">
                    <a:moveTo>
                      <a:pt x="0" y="0"/>
                    </a:moveTo>
                    <a:lnTo>
                      <a:pt x="0" y="2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100"/>
              </a:solidFill>
              <a:ln w="28575">
                <a:solidFill>
                  <a:srgbClr val="E7CE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34" name="Freeform 874"/>
              <p:cNvSpPr>
                <a:spLocks/>
              </p:cNvSpPr>
              <p:nvPr/>
            </p:nvSpPr>
            <p:spPr bwMode="auto">
              <a:xfrm>
                <a:off x="4850537" y="3748079"/>
                <a:ext cx="0" cy="452432"/>
              </a:xfrm>
              <a:custGeom>
                <a:avLst/>
                <a:gdLst>
                  <a:gd name="T0" fmla="*/ 0 h 285"/>
                  <a:gd name="T1" fmla="*/ 2147483646 h 285"/>
                  <a:gd name="T2" fmla="*/ 0 h 285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85">
                    <a:moveTo>
                      <a:pt x="0" y="0"/>
                    </a:moveTo>
                    <a:lnTo>
                      <a:pt x="0" y="2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100"/>
              </a:solidFill>
              <a:ln w="28575">
                <a:solidFill>
                  <a:srgbClr val="E7CE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35" name="Freeform 875"/>
              <p:cNvSpPr>
                <a:spLocks/>
              </p:cNvSpPr>
              <p:nvPr/>
            </p:nvSpPr>
            <p:spPr bwMode="auto">
              <a:xfrm>
                <a:off x="5709380" y="3054350"/>
                <a:ext cx="838205" cy="698491"/>
              </a:xfrm>
              <a:custGeom>
                <a:avLst/>
                <a:gdLst>
                  <a:gd name="T0" fmla="*/ 0 w 528"/>
                  <a:gd name="T1" fmla="*/ 2147483646 h 440"/>
                  <a:gd name="T2" fmla="*/ 2147483646 w 528"/>
                  <a:gd name="T3" fmla="*/ 0 h 440"/>
                  <a:gd name="T4" fmla="*/ 0 w 528"/>
                  <a:gd name="T5" fmla="*/ 2147483646 h 4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8" h="440">
                    <a:moveTo>
                      <a:pt x="0" y="440"/>
                    </a:moveTo>
                    <a:lnTo>
                      <a:pt x="528" y="0"/>
                    </a:lnTo>
                    <a:lnTo>
                      <a:pt x="0" y="440"/>
                    </a:lnTo>
                    <a:close/>
                  </a:path>
                </a:pathLst>
              </a:custGeom>
              <a:solidFill>
                <a:srgbClr val="D9B100"/>
              </a:solidFill>
              <a:ln w="28575">
                <a:solidFill>
                  <a:srgbClr val="E7CE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36" name="Freeform 1027"/>
              <p:cNvSpPr>
                <a:spLocks/>
              </p:cNvSpPr>
              <p:nvPr/>
            </p:nvSpPr>
            <p:spPr bwMode="auto">
              <a:xfrm>
                <a:off x="6195160" y="5919752"/>
                <a:ext cx="109538" cy="123825"/>
              </a:xfrm>
              <a:custGeom>
                <a:avLst/>
                <a:gdLst>
                  <a:gd name="T0" fmla="*/ 2147483646 w 69"/>
                  <a:gd name="T1" fmla="*/ 2147483646 h 78"/>
                  <a:gd name="T2" fmla="*/ 2147483646 w 69"/>
                  <a:gd name="T3" fmla="*/ 2147483646 h 78"/>
                  <a:gd name="T4" fmla="*/ 2147483646 w 69"/>
                  <a:gd name="T5" fmla="*/ 2147483646 h 78"/>
                  <a:gd name="T6" fmla="*/ 2147483646 w 69"/>
                  <a:gd name="T7" fmla="*/ 2147483646 h 78"/>
                  <a:gd name="T8" fmla="*/ 2147483646 w 69"/>
                  <a:gd name="T9" fmla="*/ 2147483646 h 78"/>
                  <a:gd name="T10" fmla="*/ 2147483646 w 69"/>
                  <a:gd name="T11" fmla="*/ 2147483646 h 78"/>
                  <a:gd name="T12" fmla="*/ 2147483646 w 69"/>
                  <a:gd name="T13" fmla="*/ 2147483646 h 78"/>
                  <a:gd name="T14" fmla="*/ 2147483646 w 69"/>
                  <a:gd name="T15" fmla="*/ 2147483646 h 78"/>
                  <a:gd name="T16" fmla="*/ 2147483646 w 69"/>
                  <a:gd name="T17" fmla="*/ 2147483646 h 78"/>
                  <a:gd name="T18" fmla="*/ 2147483646 w 69"/>
                  <a:gd name="T19" fmla="*/ 2147483646 h 78"/>
                  <a:gd name="T20" fmla="*/ 2147483646 w 69"/>
                  <a:gd name="T21" fmla="*/ 2147483646 h 78"/>
                  <a:gd name="T22" fmla="*/ 2147483646 w 69"/>
                  <a:gd name="T23" fmla="*/ 2147483646 h 78"/>
                  <a:gd name="T24" fmla="*/ 2147483646 w 69"/>
                  <a:gd name="T25" fmla="*/ 2147483646 h 78"/>
                  <a:gd name="T26" fmla="*/ 2147483646 w 69"/>
                  <a:gd name="T27" fmla="*/ 2147483646 h 78"/>
                  <a:gd name="T28" fmla="*/ 2147483646 w 69"/>
                  <a:gd name="T29" fmla="*/ 2147483646 h 78"/>
                  <a:gd name="T30" fmla="*/ 2147483646 w 69"/>
                  <a:gd name="T31" fmla="*/ 2147483646 h 78"/>
                  <a:gd name="T32" fmla="*/ 2147483646 w 69"/>
                  <a:gd name="T33" fmla="*/ 2147483646 h 78"/>
                  <a:gd name="T34" fmla="*/ 2147483646 w 69"/>
                  <a:gd name="T35" fmla="*/ 2147483646 h 78"/>
                  <a:gd name="T36" fmla="*/ 2147483646 w 69"/>
                  <a:gd name="T37" fmla="*/ 2147483646 h 78"/>
                  <a:gd name="T38" fmla="*/ 2147483646 w 69"/>
                  <a:gd name="T39" fmla="*/ 2147483646 h 78"/>
                  <a:gd name="T40" fmla="*/ 2147483646 w 69"/>
                  <a:gd name="T41" fmla="*/ 2147483646 h 78"/>
                  <a:gd name="T42" fmla="*/ 2147483646 w 69"/>
                  <a:gd name="T43" fmla="*/ 2147483646 h 78"/>
                  <a:gd name="T44" fmla="*/ 2147483646 w 69"/>
                  <a:gd name="T45" fmla="*/ 2147483646 h 78"/>
                  <a:gd name="T46" fmla="*/ 2147483646 w 69"/>
                  <a:gd name="T47" fmla="*/ 2147483646 h 78"/>
                  <a:gd name="T48" fmla="*/ 2147483646 w 69"/>
                  <a:gd name="T49" fmla="*/ 2147483646 h 78"/>
                  <a:gd name="T50" fmla="*/ 2147483646 w 69"/>
                  <a:gd name="T51" fmla="*/ 2147483646 h 78"/>
                  <a:gd name="T52" fmla="*/ 2147483646 w 69"/>
                  <a:gd name="T53" fmla="*/ 2147483646 h 78"/>
                  <a:gd name="T54" fmla="*/ 2147483646 w 69"/>
                  <a:gd name="T55" fmla="*/ 2147483646 h 78"/>
                  <a:gd name="T56" fmla="*/ 2147483646 w 69"/>
                  <a:gd name="T57" fmla="*/ 2147483646 h 78"/>
                  <a:gd name="T58" fmla="*/ 2147483646 w 69"/>
                  <a:gd name="T59" fmla="*/ 2147483646 h 78"/>
                  <a:gd name="T60" fmla="*/ 2147483646 w 69"/>
                  <a:gd name="T61" fmla="*/ 2147483646 h 78"/>
                  <a:gd name="T62" fmla="*/ 2147483646 w 69"/>
                  <a:gd name="T63" fmla="*/ 2147483646 h 78"/>
                  <a:gd name="T64" fmla="*/ 2147483646 w 69"/>
                  <a:gd name="T65" fmla="*/ 2147483646 h 78"/>
                  <a:gd name="T66" fmla="*/ 2147483646 w 69"/>
                  <a:gd name="T67" fmla="*/ 2147483646 h 78"/>
                  <a:gd name="T68" fmla="*/ 2147483646 w 69"/>
                  <a:gd name="T69" fmla="*/ 2147483646 h 78"/>
                  <a:gd name="T70" fmla="*/ 2147483646 w 69"/>
                  <a:gd name="T71" fmla="*/ 2147483646 h 78"/>
                  <a:gd name="T72" fmla="*/ 2147483646 w 69"/>
                  <a:gd name="T73" fmla="*/ 2147483646 h 78"/>
                  <a:gd name="T74" fmla="*/ 2147483646 w 69"/>
                  <a:gd name="T75" fmla="*/ 0 h 78"/>
                  <a:gd name="T76" fmla="*/ 2147483646 w 69"/>
                  <a:gd name="T77" fmla="*/ 2147483646 h 78"/>
                  <a:gd name="T78" fmla="*/ 2147483646 w 69"/>
                  <a:gd name="T79" fmla="*/ 2147483646 h 78"/>
                  <a:gd name="T80" fmla="*/ 2147483646 w 69"/>
                  <a:gd name="T81" fmla="*/ 2147483646 h 78"/>
                  <a:gd name="T82" fmla="*/ 2147483646 w 69"/>
                  <a:gd name="T83" fmla="*/ 2147483646 h 78"/>
                  <a:gd name="T84" fmla="*/ 2147483646 w 69"/>
                  <a:gd name="T85" fmla="*/ 2147483646 h 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9" h="78">
                    <a:moveTo>
                      <a:pt x="53" y="26"/>
                    </a:moveTo>
                    <a:lnTo>
                      <a:pt x="52" y="25"/>
                    </a:lnTo>
                    <a:lnTo>
                      <a:pt x="52" y="24"/>
                    </a:lnTo>
                    <a:lnTo>
                      <a:pt x="52" y="23"/>
                    </a:lnTo>
                    <a:lnTo>
                      <a:pt x="51" y="22"/>
                    </a:lnTo>
                    <a:lnTo>
                      <a:pt x="51" y="21"/>
                    </a:lnTo>
                    <a:lnTo>
                      <a:pt x="50" y="20"/>
                    </a:lnTo>
                    <a:lnTo>
                      <a:pt x="50" y="19"/>
                    </a:lnTo>
                    <a:lnTo>
                      <a:pt x="49" y="18"/>
                    </a:lnTo>
                    <a:lnTo>
                      <a:pt x="48" y="17"/>
                    </a:lnTo>
                    <a:lnTo>
                      <a:pt x="47" y="16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2" y="14"/>
                    </a:lnTo>
                    <a:lnTo>
                      <a:pt x="40" y="13"/>
                    </a:lnTo>
                    <a:lnTo>
                      <a:pt x="38" y="13"/>
                    </a:lnTo>
                    <a:lnTo>
                      <a:pt x="36" y="13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8" y="15"/>
                    </a:lnTo>
                    <a:lnTo>
                      <a:pt x="26" y="16"/>
                    </a:lnTo>
                    <a:lnTo>
                      <a:pt x="25" y="17"/>
                    </a:lnTo>
                    <a:lnTo>
                      <a:pt x="23" y="18"/>
                    </a:lnTo>
                    <a:lnTo>
                      <a:pt x="22" y="20"/>
                    </a:lnTo>
                    <a:lnTo>
                      <a:pt x="21" y="22"/>
                    </a:lnTo>
                    <a:lnTo>
                      <a:pt x="20" y="24"/>
                    </a:lnTo>
                    <a:lnTo>
                      <a:pt x="19" y="26"/>
                    </a:lnTo>
                    <a:lnTo>
                      <a:pt x="18" y="29"/>
                    </a:lnTo>
                    <a:lnTo>
                      <a:pt x="17" y="32"/>
                    </a:lnTo>
                    <a:lnTo>
                      <a:pt x="17" y="36"/>
                    </a:lnTo>
                    <a:lnTo>
                      <a:pt x="17" y="39"/>
                    </a:lnTo>
                    <a:lnTo>
                      <a:pt x="17" y="42"/>
                    </a:lnTo>
                    <a:lnTo>
                      <a:pt x="17" y="44"/>
                    </a:lnTo>
                    <a:lnTo>
                      <a:pt x="17" y="47"/>
                    </a:lnTo>
                    <a:lnTo>
                      <a:pt x="18" y="49"/>
                    </a:lnTo>
                    <a:lnTo>
                      <a:pt x="18" y="51"/>
                    </a:lnTo>
                    <a:lnTo>
                      <a:pt x="19" y="53"/>
                    </a:lnTo>
                    <a:lnTo>
                      <a:pt x="20" y="55"/>
                    </a:lnTo>
                    <a:lnTo>
                      <a:pt x="21" y="57"/>
                    </a:lnTo>
                    <a:lnTo>
                      <a:pt x="22" y="59"/>
                    </a:lnTo>
                    <a:lnTo>
                      <a:pt x="24" y="60"/>
                    </a:lnTo>
                    <a:lnTo>
                      <a:pt x="25" y="61"/>
                    </a:lnTo>
                    <a:lnTo>
                      <a:pt x="27" y="63"/>
                    </a:lnTo>
                    <a:lnTo>
                      <a:pt x="29" y="63"/>
                    </a:lnTo>
                    <a:lnTo>
                      <a:pt x="31" y="64"/>
                    </a:lnTo>
                    <a:lnTo>
                      <a:pt x="33" y="64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9" y="64"/>
                    </a:lnTo>
                    <a:lnTo>
                      <a:pt x="40" y="64"/>
                    </a:lnTo>
                    <a:lnTo>
                      <a:pt x="42" y="64"/>
                    </a:lnTo>
                    <a:lnTo>
                      <a:pt x="43" y="63"/>
                    </a:lnTo>
                    <a:lnTo>
                      <a:pt x="44" y="63"/>
                    </a:lnTo>
                    <a:lnTo>
                      <a:pt x="46" y="62"/>
                    </a:lnTo>
                    <a:lnTo>
                      <a:pt x="47" y="61"/>
                    </a:lnTo>
                    <a:lnTo>
                      <a:pt x="48" y="60"/>
                    </a:lnTo>
                    <a:lnTo>
                      <a:pt x="49" y="59"/>
                    </a:lnTo>
                    <a:lnTo>
                      <a:pt x="50" y="58"/>
                    </a:lnTo>
                    <a:lnTo>
                      <a:pt x="50" y="57"/>
                    </a:lnTo>
                    <a:lnTo>
                      <a:pt x="51" y="55"/>
                    </a:lnTo>
                    <a:lnTo>
                      <a:pt x="52" y="54"/>
                    </a:lnTo>
                    <a:lnTo>
                      <a:pt x="52" y="52"/>
                    </a:lnTo>
                    <a:lnTo>
                      <a:pt x="53" y="51"/>
                    </a:lnTo>
                    <a:lnTo>
                      <a:pt x="69" y="51"/>
                    </a:lnTo>
                    <a:lnTo>
                      <a:pt x="68" y="54"/>
                    </a:lnTo>
                    <a:lnTo>
                      <a:pt x="67" y="57"/>
                    </a:lnTo>
                    <a:lnTo>
                      <a:pt x="66" y="59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2" y="66"/>
                    </a:lnTo>
                    <a:lnTo>
                      <a:pt x="60" y="69"/>
                    </a:lnTo>
                    <a:lnTo>
                      <a:pt x="58" y="71"/>
                    </a:lnTo>
                    <a:lnTo>
                      <a:pt x="56" y="72"/>
                    </a:lnTo>
                    <a:lnTo>
                      <a:pt x="53" y="74"/>
                    </a:lnTo>
                    <a:lnTo>
                      <a:pt x="51" y="75"/>
                    </a:lnTo>
                    <a:lnTo>
                      <a:pt x="48" y="76"/>
                    </a:lnTo>
                    <a:lnTo>
                      <a:pt x="45" y="77"/>
                    </a:lnTo>
                    <a:lnTo>
                      <a:pt x="42" y="78"/>
                    </a:lnTo>
                    <a:lnTo>
                      <a:pt x="39" y="78"/>
                    </a:lnTo>
                    <a:lnTo>
                      <a:pt x="35" y="78"/>
                    </a:lnTo>
                    <a:lnTo>
                      <a:pt x="32" y="78"/>
                    </a:lnTo>
                    <a:lnTo>
                      <a:pt x="28" y="78"/>
                    </a:lnTo>
                    <a:lnTo>
                      <a:pt x="25" y="77"/>
                    </a:lnTo>
                    <a:lnTo>
                      <a:pt x="21" y="76"/>
                    </a:lnTo>
                    <a:lnTo>
                      <a:pt x="18" y="74"/>
                    </a:lnTo>
                    <a:lnTo>
                      <a:pt x="15" y="73"/>
                    </a:lnTo>
                    <a:lnTo>
                      <a:pt x="13" y="71"/>
                    </a:lnTo>
                    <a:lnTo>
                      <a:pt x="10" y="68"/>
                    </a:lnTo>
                    <a:lnTo>
                      <a:pt x="8" y="66"/>
                    </a:lnTo>
                    <a:lnTo>
                      <a:pt x="6" y="63"/>
                    </a:lnTo>
                    <a:lnTo>
                      <a:pt x="4" y="60"/>
                    </a:lnTo>
                    <a:lnTo>
                      <a:pt x="3" y="56"/>
                    </a:lnTo>
                    <a:lnTo>
                      <a:pt x="2" y="52"/>
                    </a:lnTo>
                    <a:lnTo>
                      <a:pt x="1" y="48"/>
                    </a:lnTo>
                    <a:lnTo>
                      <a:pt x="1" y="44"/>
                    </a:lnTo>
                    <a:lnTo>
                      <a:pt x="0" y="39"/>
                    </a:lnTo>
                    <a:lnTo>
                      <a:pt x="1" y="34"/>
                    </a:lnTo>
                    <a:lnTo>
                      <a:pt x="1" y="30"/>
                    </a:lnTo>
                    <a:lnTo>
                      <a:pt x="2" y="26"/>
                    </a:lnTo>
                    <a:lnTo>
                      <a:pt x="3" y="22"/>
                    </a:lnTo>
                    <a:lnTo>
                      <a:pt x="5" y="18"/>
                    </a:lnTo>
                    <a:lnTo>
                      <a:pt x="6" y="15"/>
                    </a:lnTo>
                    <a:lnTo>
                      <a:pt x="8" y="12"/>
                    </a:lnTo>
                    <a:lnTo>
                      <a:pt x="11" y="10"/>
                    </a:lnTo>
                    <a:lnTo>
                      <a:pt x="13" y="7"/>
                    </a:lnTo>
                    <a:lnTo>
                      <a:pt x="16" y="5"/>
                    </a:lnTo>
                    <a:lnTo>
                      <a:pt x="19" y="4"/>
                    </a:lnTo>
                    <a:lnTo>
                      <a:pt x="22" y="2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7" y="1"/>
                    </a:lnTo>
                    <a:lnTo>
                      <a:pt x="50" y="2"/>
                    </a:lnTo>
                    <a:lnTo>
                      <a:pt x="53" y="4"/>
                    </a:lnTo>
                    <a:lnTo>
                      <a:pt x="56" y="5"/>
                    </a:lnTo>
                    <a:lnTo>
                      <a:pt x="58" y="7"/>
                    </a:lnTo>
                    <a:lnTo>
                      <a:pt x="60" y="9"/>
                    </a:lnTo>
                    <a:lnTo>
                      <a:pt x="62" y="11"/>
                    </a:lnTo>
                    <a:lnTo>
                      <a:pt x="64" y="13"/>
                    </a:lnTo>
                    <a:lnTo>
                      <a:pt x="65" y="15"/>
                    </a:lnTo>
                    <a:lnTo>
                      <a:pt x="66" y="17"/>
                    </a:lnTo>
                    <a:lnTo>
                      <a:pt x="67" y="20"/>
                    </a:lnTo>
                    <a:lnTo>
                      <a:pt x="68" y="22"/>
                    </a:lnTo>
                    <a:lnTo>
                      <a:pt x="68" y="24"/>
                    </a:lnTo>
                    <a:lnTo>
                      <a:pt x="69" y="26"/>
                    </a:lnTo>
                    <a:lnTo>
                      <a:pt x="53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37" name="Freeform 1028"/>
              <p:cNvSpPr>
                <a:spLocks noEditPoints="1"/>
              </p:cNvSpPr>
              <p:nvPr/>
            </p:nvSpPr>
            <p:spPr bwMode="auto">
              <a:xfrm>
                <a:off x="6317397" y="5951502"/>
                <a:ext cx="90488" cy="92075"/>
              </a:xfrm>
              <a:custGeom>
                <a:avLst/>
                <a:gdLst>
                  <a:gd name="T0" fmla="*/ 2147483646 w 57"/>
                  <a:gd name="T1" fmla="*/ 2147483646 h 58"/>
                  <a:gd name="T2" fmla="*/ 2147483646 w 57"/>
                  <a:gd name="T3" fmla="*/ 2147483646 h 58"/>
                  <a:gd name="T4" fmla="*/ 2147483646 w 57"/>
                  <a:gd name="T5" fmla="*/ 2147483646 h 58"/>
                  <a:gd name="T6" fmla="*/ 2147483646 w 57"/>
                  <a:gd name="T7" fmla="*/ 2147483646 h 58"/>
                  <a:gd name="T8" fmla="*/ 0 w 57"/>
                  <a:gd name="T9" fmla="*/ 2147483646 h 58"/>
                  <a:gd name="T10" fmla="*/ 0 w 57"/>
                  <a:gd name="T11" fmla="*/ 2147483646 h 58"/>
                  <a:gd name="T12" fmla="*/ 2147483646 w 57"/>
                  <a:gd name="T13" fmla="*/ 2147483646 h 58"/>
                  <a:gd name="T14" fmla="*/ 2147483646 w 57"/>
                  <a:gd name="T15" fmla="*/ 2147483646 h 58"/>
                  <a:gd name="T16" fmla="*/ 2147483646 w 57"/>
                  <a:gd name="T17" fmla="*/ 2147483646 h 58"/>
                  <a:gd name="T18" fmla="*/ 2147483646 w 57"/>
                  <a:gd name="T19" fmla="*/ 2147483646 h 58"/>
                  <a:gd name="T20" fmla="*/ 2147483646 w 57"/>
                  <a:gd name="T21" fmla="*/ 0 h 58"/>
                  <a:gd name="T22" fmla="*/ 2147483646 w 57"/>
                  <a:gd name="T23" fmla="*/ 2147483646 h 58"/>
                  <a:gd name="T24" fmla="*/ 2147483646 w 57"/>
                  <a:gd name="T25" fmla="*/ 2147483646 h 58"/>
                  <a:gd name="T26" fmla="*/ 2147483646 w 57"/>
                  <a:gd name="T27" fmla="*/ 2147483646 h 58"/>
                  <a:gd name="T28" fmla="*/ 2147483646 w 57"/>
                  <a:gd name="T29" fmla="*/ 2147483646 h 58"/>
                  <a:gd name="T30" fmla="*/ 2147483646 w 57"/>
                  <a:gd name="T31" fmla="*/ 2147483646 h 58"/>
                  <a:gd name="T32" fmla="*/ 2147483646 w 57"/>
                  <a:gd name="T33" fmla="*/ 2147483646 h 58"/>
                  <a:gd name="T34" fmla="*/ 2147483646 w 57"/>
                  <a:gd name="T35" fmla="*/ 2147483646 h 58"/>
                  <a:gd name="T36" fmla="*/ 2147483646 w 57"/>
                  <a:gd name="T37" fmla="*/ 2147483646 h 58"/>
                  <a:gd name="T38" fmla="*/ 2147483646 w 57"/>
                  <a:gd name="T39" fmla="*/ 2147483646 h 58"/>
                  <a:gd name="T40" fmla="*/ 2147483646 w 57"/>
                  <a:gd name="T41" fmla="*/ 2147483646 h 58"/>
                  <a:gd name="T42" fmla="*/ 2147483646 w 57"/>
                  <a:gd name="T43" fmla="*/ 2147483646 h 58"/>
                  <a:gd name="T44" fmla="*/ 2147483646 w 57"/>
                  <a:gd name="T45" fmla="*/ 2147483646 h 58"/>
                  <a:gd name="T46" fmla="*/ 2147483646 w 57"/>
                  <a:gd name="T47" fmla="*/ 2147483646 h 58"/>
                  <a:gd name="T48" fmla="*/ 2147483646 w 57"/>
                  <a:gd name="T49" fmla="*/ 2147483646 h 58"/>
                  <a:gd name="T50" fmla="*/ 2147483646 w 57"/>
                  <a:gd name="T51" fmla="*/ 2147483646 h 58"/>
                  <a:gd name="T52" fmla="*/ 2147483646 w 57"/>
                  <a:gd name="T53" fmla="*/ 2147483646 h 58"/>
                  <a:gd name="T54" fmla="*/ 2147483646 w 57"/>
                  <a:gd name="T55" fmla="*/ 2147483646 h 58"/>
                  <a:gd name="T56" fmla="*/ 2147483646 w 57"/>
                  <a:gd name="T57" fmla="*/ 2147483646 h 58"/>
                  <a:gd name="T58" fmla="*/ 2147483646 w 57"/>
                  <a:gd name="T59" fmla="*/ 2147483646 h 58"/>
                  <a:gd name="T60" fmla="*/ 2147483646 w 57"/>
                  <a:gd name="T61" fmla="*/ 2147483646 h 58"/>
                  <a:gd name="T62" fmla="*/ 2147483646 w 57"/>
                  <a:gd name="T63" fmla="*/ 2147483646 h 58"/>
                  <a:gd name="T64" fmla="*/ 2147483646 w 57"/>
                  <a:gd name="T65" fmla="*/ 2147483646 h 58"/>
                  <a:gd name="T66" fmla="*/ 2147483646 w 57"/>
                  <a:gd name="T67" fmla="*/ 2147483646 h 58"/>
                  <a:gd name="T68" fmla="*/ 2147483646 w 57"/>
                  <a:gd name="T69" fmla="*/ 2147483646 h 58"/>
                  <a:gd name="T70" fmla="*/ 2147483646 w 57"/>
                  <a:gd name="T71" fmla="*/ 2147483646 h 58"/>
                  <a:gd name="T72" fmla="*/ 2147483646 w 57"/>
                  <a:gd name="T73" fmla="*/ 2147483646 h 58"/>
                  <a:gd name="T74" fmla="*/ 2147483646 w 57"/>
                  <a:gd name="T75" fmla="*/ 2147483646 h 58"/>
                  <a:gd name="T76" fmla="*/ 2147483646 w 57"/>
                  <a:gd name="T77" fmla="*/ 2147483646 h 58"/>
                  <a:gd name="T78" fmla="*/ 2147483646 w 57"/>
                  <a:gd name="T79" fmla="*/ 2147483646 h 58"/>
                  <a:gd name="T80" fmla="*/ 2147483646 w 57"/>
                  <a:gd name="T81" fmla="*/ 2147483646 h 58"/>
                  <a:gd name="T82" fmla="*/ 2147483646 w 57"/>
                  <a:gd name="T83" fmla="*/ 2147483646 h 58"/>
                  <a:gd name="T84" fmla="*/ 2147483646 w 57"/>
                  <a:gd name="T85" fmla="*/ 2147483646 h 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7" h="58">
                    <a:moveTo>
                      <a:pt x="28" y="58"/>
                    </a:moveTo>
                    <a:lnTo>
                      <a:pt x="26" y="58"/>
                    </a:lnTo>
                    <a:lnTo>
                      <a:pt x="23" y="57"/>
                    </a:lnTo>
                    <a:lnTo>
                      <a:pt x="20" y="57"/>
                    </a:lnTo>
                    <a:lnTo>
                      <a:pt x="17" y="56"/>
                    </a:lnTo>
                    <a:lnTo>
                      <a:pt x="15" y="55"/>
                    </a:lnTo>
                    <a:lnTo>
                      <a:pt x="13" y="54"/>
                    </a:lnTo>
                    <a:lnTo>
                      <a:pt x="10" y="52"/>
                    </a:lnTo>
                    <a:lnTo>
                      <a:pt x="8" y="51"/>
                    </a:lnTo>
                    <a:lnTo>
                      <a:pt x="6" y="49"/>
                    </a:lnTo>
                    <a:lnTo>
                      <a:pt x="5" y="46"/>
                    </a:lnTo>
                    <a:lnTo>
                      <a:pt x="3" y="44"/>
                    </a:lnTo>
                    <a:lnTo>
                      <a:pt x="2" y="42"/>
                    </a:lnTo>
                    <a:lnTo>
                      <a:pt x="1" y="39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6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3" y="4"/>
                    </a:lnTo>
                    <a:lnTo>
                      <a:pt x="15" y="2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2" y="2"/>
                    </a:lnTo>
                    <a:lnTo>
                      <a:pt x="44" y="4"/>
                    </a:lnTo>
                    <a:lnTo>
                      <a:pt x="46" y="5"/>
                    </a:lnTo>
                    <a:lnTo>
                      <a:pt x="49" y="7"/>
                    </a:lnTo>
                    <a:lnTo>
                      <a:pt x="50" y="9"/>
                    </a:lnTo>
                    <a:lnTo>
                      <a:pt x="52" y="11"/>
                    </a:lnTo>
                    <a:lnTo>
                      <a:pt x="54" y="13"/>
                    </a:lnTo>
                    <a:lnTo>
                      <a:pt x="55" y="16"/>
                    </a:lnTo>
                    <a:lnTo>
                      <a:pt x="56" y="19"/>
                    </a:lnTo>
                    <a:lnTo>
                      <a:pt x="57" y="22"/>
                    </a:lnTo>
                    <a:lnTo>
                      <a:pt x="57" y="25"/>
                    </a:lnTo>
                    <a:lnTo>
                      <a:pt x="57" y="29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6" y="39"/>
                    </a:lnTo>
                    <a:lnTo>
                      <a:pt x="55" y="42"/>
                    </a:lnTo>
                    <a:lnTo>
                      <a:pt x="54" y="44"/>
                    </a:lnTo>
                    <a:lnTo>
                      <a:pt x="52" y="46"/>
                    </a:lnTo>
                    <a:lnTo>
                      <a:pt x="50" y="49"/>
                    </a:lnTo>
                    <a:lnTo>
                      <a:pt x="49" y="51"/>
                    </a:lnTo>
                    <a:lnTo>
                      <a:pt x="46" y="52"/>
                    </a:lnTo>
                    <a:lnTo>
                      <a:pt x="44" y="54"/>
                    </a:lnTo>
                    <a:lnTo>
                      <a:pt x="42" y="55"/>
                    </a:lnTo>
                    <a:lnTo>
                      <a:pt x="39" y="56"/>
                    </a:lnTo>
                    <a:lnTo>
                      <a:pt x="37" y="57"/>
                    </a:lnTo>
                    <a:lnTo>
                      <a:pt x="34" y="57"/>
                    </a:lnTo>
                    <a:lnTo>
                      <a:pt x="31" y="58"/>
                    </a:lnTo>
                    <a:lnTo>
                      <a:pt x="28" y="58"/>
                    </a:lnTo>
                    <a:close/>
                    <a:moveTo>
                      <a:pt x="28" y="12"/>
                    </a:moveTo>
                    <a:lnTo>
                      <a:pt x="26" y="12"/>
                    </a:lnTo>
                    <a:lnTo>
                      <a:pt x="24" y="12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9" y="15"/>
                    </a:lnTo>
                    <a:lnTo>
                      <a:pt x="18" y="16"/>
                    </a:lnTo>
                    <a:lnTo>
                      <a:pt x="17" y="18"/>
                    </a:lnTo>
                    <a:lnTo>
                      <a:pt x="17" y="19"/>
                    </a:lnTo>
                    <a:lnTo>
                      <a:pt x="16" y="20"/>
                    </a:lnTo>
                    <a:lnTo>
                      <a:pt x="16" y="22"/>
                    </a:lnTo>
                    <a:lnTo>
                      <a:pt x="15" y="23"/>
                    </a:lnTo>
                    <a:lnTo>
                      <a:pt x="15" y="24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5" y="30"/>
                    </a:lnTo>
                    <a:lnTo>
                      <a:pt x="15" y="31"/>
                    </a:lnTo>
                    <a:lnTo>
                      <a:pt x="15" y="33"/>
                    </a:lnTo>
                    <a:lnTo>
                      <a:pt x="15" y="34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7" y="38"/>
                    </a:lnTo>
                    <a:lnTo>
                      <a:pt x="17" y="40"/>
                    </a:lnTo>
                    <a:lnTo>
                      <a:pt x="18" y="41"/>
                    </a:lnTo>
                    <a:lnTo>
                      <a:pt x="19" y="42"/>
                    </a:lnTo>
                    <a:lnTo>
                      <a:pt x="20" y="43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4" y="45"/>
                    </a:lnTo>
                    <a:lnTo>
                      <a:pt x="26" y="45"/>
                    </a:lnTo>
                    <a:lnTo>
                      <a:pt x="28" y="46"/>
                    </a:lnTo>
                    <a:lnTo>
                      <a:pt x="30" y="45"/>
                    </a:lnTo>
                    <a:lnTo>
                      <a:pt x="32" y="45"/>
                    </a:lnTo>
                    <a:lnTo>
                      <a:pt x="34" y="44"/>
                    </a:lnTo>
                    <a:lnTo>
                      <a:pt x="35" y="44"/>
                    </a:lnTo>
                    <a:lnTo>
                      <a:pt x="37" y="43"/>
                    </a:lnTo>
                    <a:lnTo>
                      <a:pt x="38" y="42"/>
                    </a:lnTo>
                    <a:lnTo>
                      <a:pt x="39" y="41"/>
                    </a:lnTo>
                    <a:lnTo>
                      <a:pt x="39" y="40"/>
                    </a:lnTo>
                    <a:lnTo>
                      <a:pt x="40" y="38"/>
                    </a:lnTo>
                    <a:lnTo>
                      <a:pt x="41" y="37"/>
                    </a:lnTo>
                    <a:lnTo>
                      <a:pt x="41" y="36"/>
                    </a:lnTo>
                    <a:lnTo>
                      <a:pt x="42" y="34"/>
                    </a:lnTo>
                    <a:lnTo>
                      <a:pt x="42" y="33"/>
                    </a:lnTo>
                    <a:lnTo>
                      <a:pt x="42" y="31"/>
                    </a:lnTo>
                    <a:lnTo>
                      <a:pt x="42" y="30"/>
                    </a:lnTo>
                    <a:lnTo>
                      <a:pt x="42" y="29"/>
                    </a:lnTo>
                    <a:lnTo>
                      <a:pt x="42" y="27"/>
                    </a:lnTo>
                    <a:lnTo>
                      <a:pt x="42" y="26"/>
                    </a:lnTo>
                    <a:lnTo>
                      <a:pt x="42" y="24"/>
                    </a:lnTo>
                    <a:lnTo>
                      <a:pt x="42" y="23"/>
                    </a:lnTo>
                    <a:lnTo>
                      <a:pt x="41" y="22"/>
                    </a:lnTo>
                    <a:lnTo>
                      <a:pt x="41" y="20"/>
                    </a:lnTo>
                    <a:lnTo>
                      <a:pt x="40" y="19"/>
                    </a:lnTo>
                    <a:lnTo>
                      <a:pt x="39" y="18"/>
                    </a:lnTo>
                    <a:lnTo>
                      <a:pt x="39" y="16"/>
                    </a:lnTo>
                    <a:lnTo>
                      <a:pt x="38" y="15"/>
                    </a:lnTo>
                    <a:lnTo>
                      <a:pt x="37" y="14"/>
                    </a:lnTo>
                    <a:lnTo>
                      <a:pt x="35" y="13"/>
                    </a:lnTo>
                    <a:lnTo>
                      <a:pt x="34" y="13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18" name="กล่องข้อความ 1117"/>
              <p:cNvSpPr txBox="1"/>
              <p:nvPr/>
            </p:nvSpPr>
            <p:spPr>
              <a:xfrm>
                <a:off x="3635747" y="3735379"/>
                <a:ext cx="2105421" cy="43020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latin typeface="JasmineUPC" panose="02020603050405020304" pitchFamily="18" charset="-34"/>
                  </a:rPr>
                  <a:t>Control Environment</a:t>
                </a:r>
                <a:endParaRPr lang="th-TH" sz="2200" b="1" dirty="0">
                  <a:solidFill>
                    <a:schemeClr val="accent1">
                      <a:lumMod val="50000"/>
                    </a:schemeClr>
                  </a:solidFill>
                  <a:latin typeface="JasmineUPC" panose="02020603050405020304" pitchFamily="18" charset="-34"/>
                </a:endParaRPr>
              </a:p>
            </p:txBody>
          </p:sp>
          <p:sp>
            <p:nvSpPr>
              <p:cNvPr id="24739" name="กล่องข้อความ 1118"/>
              <p:cNvSpPr txBox="1">
                <a:spLocks noChangeArrowheads="1"/>
              </p:cNvSpPr>
              <p:nvPr/>
            </p:nvSpPr>
            <p:spPr bwMode="auto">
              <a:xfrm>
                <a:off x="3780556" y="4165132"/>
                <a:ext cx="210503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th-TH" sz="2200" b="1">
                    <a:solidFill>
                      <a:srgbClr val="FFFF00"/>
                    </a:solidFill>
                    <a:latin typeface="JasmineUPC" panose="02020603050405020304" pitchFamily="18" charset="-34"/>
                    <a:cs typeface="JasmineUPC" panose="02020603050405020304" pitchFamily="18" charset="-34"/>
                  </a:rPr>
                  <a:t>Risk Assessment</a:t>
                </a:r>
                <a:endParaRPr lang="th-TH" altLang="th-TH" sz="2200" b="1">
                  <a:solidFill>
                    <a:srgbClr val="FFFF00"/>
                  </a:solidFill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4740" name="กล่องข้อความ 1119"/>
              <p:cNvSpPr txBox="1">
                <a:spLocks noChangeArrowheads="1"/>
              </p:cNvSpPr>
              <p:nvPr/>
            </p:nvSpPr>
            <p:spPr bwMode="auto">
              <a:xfrm>
                <a:off x="2996347" y="5460292"/>
                <a:ext cx="2935295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th-TH" sz="2200" b="1">
                    <a:solidFill>
                      <a:srgbClr val="FFFF00"/>
                    </a:solidFill>
                    <a:latin typeface="JasmineUPC" panose="02020603050405020304" pitchFamily="18" charset="-34"/>
                    <a:cs typeface="JasmineUPC" panose="02020603050405020304" pitchFamily="18" charset="-34"/>
                  </a:rPr>
                  <a:t>Monitoring</a:t>
                </a:r>
                <a:endParaRPr lang="th-TH" altLang="th-TH" sz="2200" b="1">
                  <a:solidFill>
                    <a:srgbClr val="FFFF00"/>
                  </a:solidFill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4741" name="กล่องข้อความ 1120"/>
              <p:cNvSpPr txBox="1">
                <a:spLocks noChangeArrowheads="1"/>
              </p:cNvSpPr>
              <p:nvPr/>
            </p:nvSpPr>
            <p:spPr bwMode="auto">
              <a:xfrm>
                <a:off x="3672876" y="4616884"/>
                <a:ext cx="210503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th-TH" sz="2200" b="1">
                    <a:solidFill>
                      <a:srgbClr val="FFFF00"/>
                    </a:solidFill>
                    <a:latin typeface="JasmineUPC" panose="02020603050405020304" pitchFamily="18" charset="-34"/>
                    <a:cs typeface="JasmineUPC" panose="02020603050405020304" pitchFamily="18" charset="-34"/>
                  </a:rPr>
                  <a:t>Control Activities</a:t>
                </a:r>
                <a:endParaRPr lang="th-TH" altLang="th-TH" sz="2200" b="1">
                  <a:solidFill>
                    <a:srgbClr val="FFFF00"/>
                  </a:solidFill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4742" name="กล่องข้อความ 1121"/>
              <p:cNvSpPr txBox="1">
                <a:spLocks noChangeArrowheads="1"/>
              </p:cNvSpPr>
              <p:nvPr/>
            </p:nvSpPr>
            <p:spPr bwMode="auto">
              <a:xfrm>
                <a:off x="3178690" y="5100612"/>
                <a:ext cx="293529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th-TH" sz="2000" b="1">
                    <a:solidFill>
                      <a:srgbClr val="FFFF00"/>
                    </a:solidFill>
                    <a:latin typeface="JasmineUPC" panose="02020603050405020304" pitchFamily="18" charset="-34"/>
                    <a:cs typeface="JasmineUPC" panose="02020603050405020304" pitchFamily="18" charset="-34"/>
                  </a:rPr>
                  <a:t>Information &amp; Communication</a:t>
                </a:r>
                <a:endParaRPr lang="th-TH" altLang="th-TH" sz="2000" b="1">
                  <a:solidFill>
                    <a:srgbClr val="FFFF00"/>
                  </a:solidFill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</p:grpSp>
        <p:sp>
          <p:nvSpPr>
            <p:cNvPr id="24598" name="กล่องข้อความ 9274"/>
            <p:cNvSpPr txBox="1">
              <a:spLocks noChangeArrowheads="1"/>
            </p:cNvSpPr>
            <p:nvPr/>
          </p:nvSpPr>
          <p:spPr bwMode="auto">
            <a:xfrm rot="-2466046">
              <a:off x="3408505" y="3153298"/>
              <a:ext cx="127000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h-TH" sz="2200" b="1">
                  <a:latin typeface="JasmineUPC" panose="02020603050405020304" pitchFamily="18" charset="-34"/>
                  <a:cs typeface="JasmineUPC" panose="02020603050405020304" pitchFamily="18" charset="-34"/>
                </a:rPr>
                <a:t>Operations</a:t>
              </a:r>
              <a:endParaRPr lang="th-TH" altLang="th-TH" sz="2200" b="1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24599" name="กล่องข้อความ 1115"/>
            <p:cNvSpPr txBox="1">
              <a:spLocks noChangeArrowheads="1"/>
            </p:cNvSpPr>
            <p:nvPr/>
          </p:nvSpPr>
          <p:spPr bwMode="auto">
            <a:xfrm rot="-2466046">
              <a:off x="4303349" y="3073818"/>
              <a:ext cx="127000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h-TH" sz="2200" b="1">
                  <a:latin typeface="JasmineUPC" panose="02020603050405020304" pitchFamily="18" charset="-34"/>
                  <a:cs typeface="JasmineUPC" panose="02020603050405020304" pitchFamily="18" charset="-34"/>
                </a:rPr>
                <a:t>Reporting</a:t>
              </a:r>
              <a:endParaRPr lang="th-TH" altLang="th-TH" sz="2200" b="1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24600" name="กล่องข้อความ 1116"/>
            <p:cNvSpPr txBox="1">
              <a:spLocks noChangeArrowheads="1"/>
            </p:cNvSpPr>
            <p:nvPr/>
          </p:nvSpPr>
          <p:spPr bwMode="auto">
            <a:xfrm rot="-2466046">
              <a:off x="5047246" y="3151282"/>
              <a:ext cx="127000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h-TH" sz="2200" b="1">
                  <a:latin typeface="JasmineUPC" panose="02020603050405020304" pitchFamily="18" charset="-34"/>
                  <a:cs typeface="JasmineUPC" panose="02020603050405020304" pitchFamily="18" charset="-34"/>
                </a:rPr>
                <a:t>Compliance</a:t>
              </a:r>
              <a:endParaRPr lang="th-TH" altLang="th-TH" sz="2200" b="1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24601" name="กล่องข้อความ 1123"/>
            <p:cNvSpPr txBox="1">
              <a:spLocks noChangeArrowheads="1"/>
            </p:cNvSpPr>
            <p:nvPr/>
          </p:nvSpPr>
          <p:spPr bwMode="auto">
            <a:xfrm rot="5400000">
              <a:off x="4950716" y="4639779"/>
              <a:ext cx="170577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h-TH" sz="1600" b="1">
                  <a:latin typeface="JasmineUPC" panose="02020603050405020304" pitchFamily="18" charset="-34"/>
                  <a:cs typeface="JasmineUPC" panose="02020603050405020304" pitchFamily="18" charset="-34"/>
                </a:rPr>
                <a:t>UNIT A</a:t>
              </a:r>
              <a:endParaRPr lang="th-TH" altLang="th-TH" sz="1600" b="1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24602" name="กล่องข้อความ 1123"/>
            <p:cNvSpPr txBox="1">
              <a:spLocks noChangeArrowheads="1"/>
            </p:cNvSpPr>
            <p:nvPr/>
          </p:nvSpPr>
          <p:spPr bwMode="auto">
            <a:xfrm rot="5400000">
              <a:off x="5165705" y="4450463"/>
              <a:ext cx="17057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h-TH" sz="1600" b="1">
                  <a:latin typeface="JasmineUPC" panose="02020603050405020304" pitchFamily="18" charset="-34"/>
                  <a:cs typeface="JasmineUPC" panose="02020603050405020304" pitchFamily="18" charset="-34"/>
                </a:rPr>
                <a:t>UNIT B</a:t>
              </a:r>
              <a:endParaRPr lang="th-TH" altLang="th-TH" sz="1600" b="1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24603" name="กล่องข้อความ 1123"/>
            <p:cNvSpPr txBox="1">
              <a:spLocks noChangeArrowheads="1"/>
            </p:cNvSpPr>
            <p:nvPr/>
          </p:nvSpPr>
          <p:spPr bwMode="auto">
            <a:xfrm rot="5400000">
              <a:off x="5392737" y="4246720"/>
              <a:ext cx="170577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h-TH" sz="1600" b="1">
                  <a:latin typeface="JasmineUPC" panose="02020603050405020304" pitchFamily="18" charset="-34"/>
                  <a:cs typeface="JasmineUPC" panose="02020603050405020304" pitchFamily="18" charset="-34"/>
                </a:rPr>
                <a:t>ACTIVITY 1</a:t>
              </a:r>
              <a:endParaRPr lang="th-TH" altLang="th-TH" sz="1600" b="1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24604" name="กล่องข้อความ 1123"/>
            <p:cNvSpPr txBox="1">
              <a:spLocks noChangeArrowheads="1"/>
            </p:cNvSpPr>
            <p:nvPr/>
          </p:nvSpPr>
          <p:spPr bwMode="auto">
            <a:xfrm rot="5400000">
              <a:off x="5615437" y="4118165"/>
              <a:ext cx="170577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h-TH" sz="1600" b="1">
                  <a:latin typeface="JasmineUPC" panose="02020603050405020304" pitchFamily="18" charset="-34"/>
                  <a:cs typeface="JasmineUPC" panose="02020603050405020304" pitchFamily="18" charset="-34"/>
                </a:rPr>
                <a:t>ACTIVITY 2</a:t>
              </a:r>
              <a:endParaRPr lang="th-TH" altLang="th-TH" sz="1600" b="1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96838" y="1752600"/>
            <a:ext cx="8405812" cy="4800600"/>
            <a:chOff x="96838" y="1752600"/>
            <a:chExt cx="8405812" cy="4800600"/>
          </a:xfrm>
        </p:grpSpPr>
        <p:sp>
          <p:nvSpPr>
            <p:cNvPr id="153" name="ตัวแทนเนื้อหา 2"/>
            <p:cNvSpPr txBox="1">
              <a:spLocks/>
            </p:cNvSpPr>
            <p:nvPr/>
          </p:nvSpPr>
          <p:spPr bwMode="auto">
            <a:xfrm>
              <a:off x="96838" y="1752600"/>
              <a:ext cx="8405812" cy="405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thaiDist">
                <a:spcBef>
                  <a:spcPts val="0"/>
                </a:spcBef>
                <a:defRPr/>
              </a:pPr>
              <a:endParaRPr lang="th-TH" sz="2600" b="1" kern="0" dirty="0" smtClean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  <a:p>
              <a:pPr algn="thaiDist">
                <a:spcBef>
                  <a:spcPts val="0"/>
                </a:spcBef>
                <a:defRPr/>
              </a:pPr>
              <a:r>
                <a:rPr lang="th-TH" sz="2600" b="1" kern="0" dirty="0" smtClean="0">
                  <a:solidFill>
                    <a:srgbClr val="7030A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องค์ประกอบ </a:t>
              </a:r>
              <a:r>
                <a:rPr lang="en-US" sz="2600" b="1" kern="0" dirty="0" smtClean="0">
                  <a:solidFill>
                    <a:srgbClr val="7030A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: </a:t>
              </a:r>
              <a:r>
                <a:rPr lang="th-TH" sz="2600" b="1" kern="0" dirty="0" smtClean="0">
                  <a:solidFill>
                    <a:srgbClr val="7030A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5 องค์ประกอบ 17 หลักการ</a:t>
              </a:r>
            </a:p>
            <a:p>
              <a:pPr algn="thaiDist">
                <a:spcBef>
                  <a:spcPts val="0"/>
                </a:spcBef>
                <a:defRPr/>
              </a:pPr>
              <a:r>
                <a:rPr lang="th-TH" sz="28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1. สภาพแวดล้อมการควบคุม</a:t>
              </a:r>
              <a:r>
                <a:rPr lang="en-US" sz="28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 </a:t>
              </a:r>
              <a:r>
                <a:rPr lang="en-US" sz="22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(Control</a:t>
              </a:r>
              <a:r>
                <a:rPr lang="th-TH" sz="22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 </a:t>
              </a:r>
              <a:r>
                <a:rPr lang="en-US" sz="22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Environment)</a:t>
              </a:r>
            </a:p>
            <a:p>
              <a:pPr algn="thaiDist">
                <a:spcBef>
                  <a:spcPts val="0"/>
                </a:spcBef>
                <a:defRPr/>
              </a:pPr>
              <a:endParaRPr lang="th-TH" sz="2800" b="1" kern="0" dirty="0" smtClean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  <a:p>
              <a:pPr algn="thaiDist">
                <a:spcBef>
                  <a:spcPts val="0"/>
                </a:spcBef>
                <a:defRPr/>
              </a:pPr>
              <a:r>
                <a:rPr lang="th-TH" sz="2800" b="1" kern="0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2</a:t>
              </a:r>
              <a:r>
                <a:rPr lang="th-TH" sz="28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. การประเมินความเสี่ยง</a:t>
              </a:r>
              <a:r>
                <a:rPr lang="en-US" sz="28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 </a:t>
              </a:r>
              <a:r>
                <a:rPr lang="en-US" sz="22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(Risk</a:t>
              </a:r>
              <a:r>
                <a:rPr lang="th-TH" sz="22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 </a:t>
              </a:r>
              <a:r>
                <a:rPr lang="en-US" sz="22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Assessment)</a:t>
              </a:r>
            </a:p>
            <a:p>
              <a:pPr algn="thaiDist">
                <a:spcBef>
                  <a:spcPts val="0"/>
                </a:spcBef>
                <a:defRPr/>
              </a:pPr>
              <a:r>
                <a:rPr lang="en-US" sz="2200" b="1" kern="0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 </a:t>
              </a:r>
              <a:r>
                <a:rPr lang="en-US" sz="22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    </a:t>
              </a:r>
            </a:p>
            <a:p>
              <a:pPr algn="thaiDist">
                <a:spcBef>
                  <a:spcPts val="0"/>
                </a:spcBef>
                <a:defRPr/>
              </a:pPr>
              <a:r>
                <a:rPr lang="th-TH" sz="2800" b="1" kern="0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3</a:t>
              </a:r>
              <a:r>
                <a:rPr lang="th-TH" sz="28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. กิจกรรมการควบคุม</a:t>
              </a:r>
              <a:r>
                <a:rPr lang="en-US" sz="28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 </a:t>
              </a:r>
              <a:r>
                <a:rPr lang="en-US" sz="22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(Control</a:t>
              </a:r>
              <a:r>
                <a:rPr lang="th-TH" sz="22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 </a:t>
              </a:r>
              <a:r>
                <a:rPr lang="en-US" sz="22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Activities)</a:t>
              </a:r>
            </a:p>
            <a:p>
              <a:pPr algn="thaiDist">
                <a:spcBef>
                  <a:spcPts val="0"/>
                </a:spcBef>
                <a:defRPr/>
              </a:pPr>
              <a:endParaRPr lang="en-US" sz="2200" b="1" kern="0" dirty="0" smtClean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  <a:p>
              <a:pPr algn="thaiDist">
                <a:spcBef>
                  <a:spcPts val="0"/>
                </a:spcBef>
                <a:defRPr/>
              </a:pPr>
              <a:r>
                <a:rPr lang="th-TH" sz="2800" b="1" kern="0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4</a:t>
              </a:r>
              <a:r>
                <a:rPr lang="th-TH" sz="28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. สารสนเทศและการสื่อสาร</a:t>
              </a:r>
              <a:r>
                <a:rPr lang="en-US" sz="28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 </a:t>
              </a:r>
              <a:r>
                <a:rPr lang="en-US" sz="22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(Information</a:t>
              </a:r>
              <a:r>
                <a:rPr lang="th-TH" sz="22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 </a:t>
              </a:r>
              <a:r>
                <a:rPr lang="en-US" sz="22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and</a:t>
              </a:r>
              <a:r>
                <a:rPr lang="th-TH" sz="22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 </a:t>
              </a:r>
              <a:r>
                <a:rPr lang="en-US" sz="22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Communication)</a:t>
              </a:r>
            </a:p>
            <a:p>
              <a:pPr algn="thaiDist">
                <a:spcBef>
                  <a:spcPts val="0"/>
                </a:spcBef>
                <a:defRPr/>
              </a:pPr>
              <a:endParaRPr lang="en-US" sz="2200" b="1" kern="0" dirty="0" smtClean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  <a:p>
              <a:pPr algn="thaiDist">
                <a:spcBef>
                  <a:spcPts val="0"/>
                </a:spcBef>
                <a:defRPr/>
              </a:pPr>
              <a:r>
                <a:rPr lang="th-TH" sz="2800" b="1" kern="0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5</a:t>
              </a:r>
              <a:r>
                <a:rPr lang="th-TH" sz="28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. กิจกรรมการติดตามผล </a:t>
              </a:r>
              <a:r>
                <a:rPr lang="en-US" sz="2200" b="1" kern="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(Monitoring Activities)</a:t>
              </a:r>
            </a:p>
            <a:p>
              <a:pPr algn="thaiDist">
                <a:defRPr/>
              </a:pPr>
              <a:endParaRPr lang="th-TH" sz="2100" b="1" kern="0" dirty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154" name="กล่องข้อความ 153"/>
            <p:cNvSpPr txBox="1"/>
            <p:nvPr/>
          </p:nvSpPr>
          <p:spPr>
            <a:xfrm>
              <a:off x="609600" y="3047642"/>
              <a:ext cx="1409700" cy="43088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200" b="1" dirty="0"/>
                <a:t>5 หลักการ</a:t>
              </a:r>
            </a:p>
          </p:txBody>
        </p:sp>
        <p:sp>
          <p:nvSpPr>
            <p:cNvPr id="155" name="กล่องข้อความ 154"/>
            <p:cNvSpPr txBox="1"/>
            <p:nvPr/>
          </p:nvSpPr>
          <p:spPr>
            <a:xfrm>
              <a:off x="625175" y="3865383"/>
              <a:ext cx="1409700" cy="430887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200" b="1" dirty="0"/>
                <a:t>4 หลักการ</a:t>
              </a:r>
            </a:p>
          </p:txBody>
        </p:sp>
        <p:sp>
          <p:nvSpPr>
            <p:cNvPr id="156" name="กล่องข้อความ 155"/>
            <p:cNvSpPr txBox="1"/>
            <p:nvPr/>
          </p:nvSpPr>
          <p:spPr>
            <a:xfrm>
              <a:off x="625175" y="5368624"/>
              <a:ext cx="1409700" cy="430887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200" b="1" dirty="0"/>
                <a:t>3 หลักการ</a:t>
              </a:r>
            </a:p>
          </p:txBody>
        </p:sp>
        <p:sp>
          <p:nvSpPr>
            <p:cNvPr id="157" name="กล่องข้อความ 156"/>
            <p:cNvSpPr txBox="1"/>
            <p:nvPr/>
          </p:nvSpPr>
          <p:spPr>
            <a:xfrm>
              <a:off x="626545" y="4598929"/>
              <a:ext cx="1409700" cy="43088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200" b="1" dirty="0"/>
                <a:t>3 หลักการ</a:t>
              </a:r>
            </a:p>
          </p:txBody>
        </p:sp>
        <p:sp>
          <p:nvSpPr>
            <p:cNvPr id="158" name="กล่องข้อความ 157"/>
            <p:cNvSpPr txBox="1"/>
            <p:nvPr/>
          </p:nvSpPr>
          <p:spPr>
            <a:xfrm>
              <a:off x="625175" y="6122313"/>
              <a:ext cx="1409700" cy="43088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200" b="1" dirty="0"/>
                <a:t>2 หลักการ</a:t>
              </a:r>
            </a:p>
          </p:txBody>
        </p:sp>
      </p:grpSp>
      <p:sp>
        <p:nvSpPr>
          <p:cNvPr id="24596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E3A69E-A874-4FBC-803E-E5A2C991D44C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th-TH" altLang="th-TH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649288"/>
            <a:ext cx="4570413" cy="1081087"/>
          </a:xfrm>
          <a:noFill/>
        </p:spPr>
        <p:txBody>
          <a:bodyPr anchor="ctr"/>
          <a:lstStyle/>
          <a:p>
            <a:r>
              <a:rPr lang="th-TH" alt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</a:t>
            </a:r>
            <a:endParaRPr lang="th-TH" altLang="th-TH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52" y="1898328"/>
            <a:ext cx="8991600" cy="48641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h-TH" sz="2600" b="1" dirty="0" smtClean="0">
                <a:solidFill>
                  <a:srgbClr val="0066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สภาพแวดล้อมการควบคุม</a:t>
            </a:r>
          </a:p>
          <a:p>
            <a:pPr>
              <a:defRPr/>
            </a:pP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ส่งผล</a:t>
            </a:r>
            <a:r>
              <a:rPr lang="th-TH" sz="2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ให้</a:t>
            </a: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มีการนำการควบคุมภายในปฏิบัติ</a:t>
            </a:r>
            <a:r>
              <a:rPr lang="th-TH" sz="2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ทั่วทั้งหน่วยงานของ</a:t>
            </a: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รัฐ</a:t>
            </a:r>
          </a:p>
          <a:p>
            <a:pPr>
              <a:defRPr/>
            </a:pP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ผู้</a:t>
            </a:r>
            <a:r>
              <a:rPr lang="th-TH" sz="2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กำกับ</a:t>
            </a: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ดูแล</a:t>
            </a:r>
            <a:r>
              <a:rPr lang="th-TH" sz="2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/</a:t>
            </a: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ฝ่ายบริหาร ต้อง</a:t>
            </a:r>
            <a:r>
              <a:rPr lang="th-TH" sz="2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สร้างบรรยากาศ</a:t>
            </a: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ให้ทุก</a:t>
            </a:r>
            <a:r>
              <a:rPr lang="th-TH" sz="2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ระดับตระหนัก</a:t>
            </a: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ถึงการ</a:t>
            </a:r>
            <a:r>
              <a:rPr lang="th-TH" sz="2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ควบคุม</a:t>
            </a: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ภายใน + </a:t>
            </a:r>
          </a:p>
          <a:p>
            <a:pPr marL="0" indent="0">
              <a:buNone/>
              <a:defRPr/>
            </a:pPr>
            <a:r>
              <a:rPr lang="th-TH" sz="2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การดำเนินงานที่</a:t>
            </a:r>
            <a:r>
              <a:rPr lang="th-TH" sz="2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คาดหวังของผู้กำกับ</a:t>
            </a: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ดูแล/ฝ่ายบริหาร</a:t>
            </a:r>
          </a:p>
          <a:p>
            <a:pPr>
              <a:defRPr/>
            </a:pP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ส่งผล</a:t>
            </a:r>
            <a:r>
              <a:rPr lang="th-TH" sz="2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กระทบต่อองค์ประกอบของการควบคุมภายใน</a:t>
            </a: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อื่นๆ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 Integrity and ethics commitment </a:t>
            </a:r>
            <a:r>
              <a:rPr lang="en-US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หน่วยงานของรัฐแสดงให้เห็นถึงความยึดมั่นในคุณค่าของความซื่อสัตย์</a:t>
            </a:r>
            <a:b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และจริยธรรม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 Oversight responsibility </a:t>
            </a:r>
            <a:r>
              <a:rPr lang="en-US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ผู้กำกับดูแลแสดงให้เห็นถึงความอิสระจากฝ่ายบริหาร มีหน้าที่กำกับดูแล</a:t>
            </a:r>
            <a:b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พัฒนาหรือปรับปรุงการควบคุมภายใน 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 Structure, authority &amp; responsibility</a:t>
            </a:r>
            <a:r>
              <a:rPr lang="th-TH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โครงสร้างองค์กร สายการบังคับบัญชา อำนาจหน้าที่ความรับผิดชอบ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 Commitment to competence</a:t>
            </a:r>
            <a:r>
              <a:rPr lang="th-TH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มุ่งมั่นในการสร้างแรงจูงใจ พัฒนาและรักษาบุคลากร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5. Control accountability</a:t>
            </a:r>
            <a:r>
              <a:rPr lang="th-TH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กำหนดให้บุคลากรมีหน้าที่ความรับผิดชอบต่อผลการปฏิบัติงานตามระบบควบคุมภายใน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altLang="th-TH" sz="2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th-TH" altLang="th-TH" sz="2000" b="1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26628" name="Picture 5" descr="j02317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509838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B4BBDE-82FD-41CB-B9B2-F0C7458EF00A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th-TH" altLang="th-TH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j02317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9750"/>
            <a:ext cx="28003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2050" y="976313"/>
            <a:ext cx="5715000" cy="700087"/>
          </a:xfrm>
          <a:noFill/>
        </p:spPr>
        <p:txBody>
          <a:bodyPr anchor="ctr"/>
          <a:lstStyle/>
          <a:p>
            <a:r>
              <a:rPr lang="th-TH" altLang="th-TH" sz="4000" b="1" dirty="0" smtClean="0">
                <a:latin typeface="Browallia New" panose="020B0604020202020204" pitchFamily="34" charset="-34"/>
                <a:cs typeface="JasmineUPC" panose="02020603050405020304" pitchFamily="18" charset="-34"/>
              </a:rPr>
              <a:t>สภาพแวดล้อมการควบคุม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908175"/>
            <a:ext cx="5897563" cy="4035425"/>
          </a:xfrm>
          <a:noFill/>
        </p:spPr>
        <p:txBody>
          <a:bodyPr anchor="ctr"/>
          <a:lstStyle/>
          <a:p>
            <a:r>
              <a:rPr lang="th-TH" altLang="th-TH" b="1" dirty="0" smtClean="0">
                <a:latin typeface="Browallia New" panose="020B0604020202020204" pitchFamily="34" charset="-34"/>
                <a:cs typeface="JasmineUPC" panose="02020603050405020304" pitchFamily="18" charset="-34"/>
              </a:rPr>
              <a:t>ความซื่อสัตย์ + จริยธรรม</a:t>
            </a:r>
          </a:p>
          <a:p>
            <a:r>
              <a:rPr lang="th-TH" altLang="th-TH" b="1" dirty="0" smtClean="0">
                <a:latin typeface="Browallia New" panose="020B0604020202020204" pitchFamily="34" charset="-34"/>
                <a:cs typeface="JasmineUPC" panose="02020603050405020304" pitchFamily="18" charset="-34"/>
              </a:rPr>
              <a:t>ปรัชญาและรูปแบบการบริหาร</a:t>
            </a:r>
          </a:p>
          <a:p>
            <a:r>
              <a:rPr lang="th-TH" altLang="th-TH" b="1" dirty="0" smtClean="0">
                <a:latin typeface="Browallia New" panose="020B0604020202020204" pitchFamily="34" charset="-34"/>
                <a:cs typeface="JasmineUPC" panose="02020603050405020304" pitchFamily="18" charset="-34"/>
              </a:rPr>
              <a:t>ความรู้  ทักษะ </a:t>
            </a:r>
          </a:p>
          <a:p>
            <a:r>
              <a:rPr lang="th-TH" altLang="th-TH" b="1" dirty="0" smtClean="0">
                <a:latin typeface="Browallia New" panose="020B0604020202020204" pitchFamily="34" charset="-34"/>
                <a:cs typeface="JasmineUPC" panose="02020603050405020304" pitchFamily="18" charset="-34"/>
              </a:rPr>
              <a:t>โครงสร้างการจัดองค์กร</a:t>
            </a:r>
          </a:p>
          <a:p>
            <a:r>
              <a:rPr lang="th-TH" altLang="th-TH" b="1" dirty="0" smtClean="0">
                <a:latin typeface="Browallia New" panose="020B0604020202020204" pitchFamily="34" charset="-34"/>
                <a:cs typeface="JasmineUPC" panose="02020603050405020304" pitchFamily="18" charset="-34"/>
              </a:rPr>
              <a:t>การมอบอำนาจ + ความรับผิดชอบ</a:t>
            </a:r>
          </a:p>
          <a:p>
            <a:r>
              <a:rPr lang="th-TH" altLang="th-TH" b="1" dirty="0" smtClean="0">
                <a:latin typeface="Browallia New" panose="020B0604020202020204" pitchFamily="34" charset="-34"/>
                <a:cs typeface="JasmineUPC" panose="02020603050405020304" pitchFamily="18" charset="-34"/>
              </a:rPr>
              <a:t>นโยบายด้านทรัพยากรบุคคล</a:t>
            </a:r>
          </a:p>
        </p:txBody>
      </p:sp>
      <p:sp>
        <p:nvSpPr>
          <p:cNvPr id="28677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13E70B-9283-4CE6-9D51-D7B1625FAD9D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th-TH" altLang="th-TH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BOMB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0988">
            <a:off x="6932726" y="240995"/>
            <a:ext cx="1292922" cy="199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838200"/>
            <a:ext cx="3998913" cy="790575"/>
          </a:xfrm>
          <a:noFill/>
        </p:spPr>
        <p:txBody>
          <a:bodyPr anchor="ctr"/>
          <a:lstStyle/>
          <a:p>
            <a:r>
              <a:rPr lang="th-TH" alt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</a:t>
            </a:r>
            <a:endParaRPr lang="th-TH" altLang="th-TH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31750" y="1794034"/>
            <a:ext cx="903605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th-TH" sz="2600" b="1" dirty="0" smtClean="0">
                <a:solidFill>
                  <a:srgbClr val="0066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การประเมินความเสี่ยง</a:t>
            </a:r>
          </a:p>
          <a:p>
            <a:pPr marL="342900" indent="-3429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กระบวนการที่ดำเนินการอย่างต่อเนื่องและเป็นประจำ</a:t>
            </a:r>
          </a:p>
          <a:p>
            <a:pPr marL="342900" indent="-3429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ระบุ + วิเคราะห์ความเสี่ยงที่มีผลกระทบต่อการบรรลุวัตถุประสงค์ของหน่วยงาน</a:t>
            </a:r>
          </a:p>
          <a:p>
            <a:pPr marL="342900" indent="-3429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กำหนดวิธีการจัดการความเสี่ยง</a:t>
            </a:r>
          </a:p>
          <a:p>
            <a:pPr marL="342900" indent="-3429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ฝ่ายบริหารควรคำนึงถึงการเปลี่ยนแปลงของสภาพแวดล้อมภายนอกและภารกิจภายในทั้งหมด</a:t>
            </a:r>
          </a:p>
          <a:p>
            <a:pPr>
              <a:spcBef>
                <a:spcPts val="0"/>
              </a:spcBef>
              <a:buClrTx/>
              <a:buSzTx/>
              <a:buNone/>
              <a:defRPr/>
            </a:pPr>
            <a:r>
              <a:rPr lang="th-TH" sz="2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ที่มีผลต่อการบรรลุวัตถุประสงค์ของหน่วยงานของรัฐ</a:t>
            </a:r>
          </a:p>
          <a:p>
            <a:pPr>
              <a:spcBef>
                <a:spcPts val="0"/>
              </a:spcBef>
              <a:buClrTx/>
              <a:buSzTx/>
              <a:buNone/>
              <a:defRPr/>
            </a:pPr>
            <a:endParaRPr lang="th-TH" sz="800" b="1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6. Specify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objectives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</a:t>
            </a:r>
            <a:r>
              <a:rPr lang="th-TH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วัตถุประสงค์การควบคุมภายในที่ชัดเจน และสอดคล้องกับวัตถุประสงค์องค์กร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7. Identify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and analyze risk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2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</a:t>
            </a:r>
            <a:r>
              <a:rPr lang="th-TH" sz="22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และวิเคราะห์ความเสี่ยงครอบคลุมทั้งองค์กร และนำไปสู่การจัดการความเสี่ยง</a:t>
            </a:r>
            <a:r>
              <a:rPr lang="th-TH" sz="22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นั้น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8. Assess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fraud risk :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ประเมินความเสี่ยงโอกาสที่จะเกิดทุจริต และมีผลต่อ</a:t>
            </a:r>
            <a:r>
              <a:rPr lang="th-TH" sz="22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ความสำเร็จตาม</a:t>
            </a:r>
            <a:r>
              <a:rPr lang="th-TH" sz="22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วัตถุประสงค์ต่าง ๆ </a:t>
            </a:r>
            <a:r>
              <a:rPr lang="th-TH" sz="22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22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</a:t>
            </a:r>
            <a:endParaRPr lang="th-TH" sz="2200" spc="-5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h-TH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เช่น </a:t>
            </a:r>
            <a:r>
              <a:rPr lang="th-TH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จากการทำรายงานเท็จ ทรัพย์สินสูญหาย </a:t>
            </a:r>
            <a:r>
              <a:rPr lang="th-TH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แก้ไขรายการ การเลิกใช้ทรัพย์สิน เป็นต้น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9. Identify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and analyze significant changes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en-US" sz="2200" b="1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ระบุและประเมินความ</a:t>
            </a:r>
            <a:r>
              <a:rPr lang="th-TH" sz="22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เปลี่ยนแปลงที่</a:t>
            </a:r>
            <a:r>
              <a:rPr lang="th-TH" sz="22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อาจมีผลกระทบอย่าง</a:t>
            </a:r>
            <a:r>
              <a:rPr lang="th-TH" sz="22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มีนัย</a:t>
            </a:r>
            <a:r>
              <a:rPr lang="th-TH" sz="22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สำคัญ</a:t>
            </a:r>
            <a:endParaRPr lang="th-TH" sz="2200" spc="-5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h-TH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      ต่อการ</a:t>
            </a:r>
            <a:r>
              <a:rPr lang="th-TH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ดำเนินการระบบควบคุมภายใน เช่น  </a:t>
            </a:r>
            <a:r>
              <a:rPr lang="th-TH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</a:t>
            </a:r>
            <a:r>
              <a:rPr lang="th-TH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 </a:t>
            </a:r>
            <a:endParaRPr lang="th-TH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h-TH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     ระเบียบการ</a:t>
            </a:r>
            <a:r>
              <a:rPr lang="th-TH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เจริญเติบโตของเทคโนโลยีใหม่ ๆ เป็น</a:t>
            </a:r>
            <a:r>
              <a:rPr lang="th-TH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</a:t>
            </a:r>
            <a:endParaRPr lang="th-TH" sz="22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725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0C989E-A393-4FAD-BAF4-5624FC1A5F92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th-TH" altLang="th-TH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 descr="BOMB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50838"/>
            <a:ext cx="9017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260350"/>
            <a:ext cx="6753225" cy="1216025"/>
          </a:xfrm>
          <a:noFill/>
        </p:spPr>
        <p:txBody>
          <a:bodyPr anchor="ctr"/>
          <a:lstStyle/>
          <a:p>
            <a:r>
              <a:rPr lang="th-TH" altLang="th-TH" b="1" smtClean="0">
                <a:latin typeface="Browallia New" panose="020B0604020202020204" pitchFamily="34" charset="-34"/>
                <a:cs typeface="JasmineUPC" panose="02020603050405020304" pitchFamily="18" charset="-34"/>
              </a:rPr>
              <a:t>การประเมินความเสี่ยง </a:t>
            </a:r>
            <a:r>
              <a:rPr lang="en-US" altLang="th-TH" b="1" smtClean="0">
                <a:latin typeface="Browallia New" panose="020B0604020202020204" pitchFamily="34" charset="-34"/>
                <a:cs typeface="JasmineUPC" panose="02020603050405020304" pitchFamily="18" charset="-34"/>
              </a:rPr>
              <a:t/>
            </a:r>
            <a:br>
              <a:rPr lang="en-US" altLang="th-TH" b="1" smtClean="0">
                <a:latin typeface="Browallia New" panose="020B0604020202020204" pitchFamily="34" charset="-34"/>
                <a:cs typeface="JasmineUPC" panose="02020603050405020304" pitchFamily="18" charset="-34"/>
              </a:rPr>
            </a:br>
            <a:r>
              <a:rPr lang="en-US" altLang="th-TH" sz="3200" b="1" smtClean="0">
                <a:cs typeface="JasmineUPC" panose="02020603050405020304" pitchFamily="18" charset="-34"/>
              </a:rPr>
              <a:t>(Risk Assessment)</a:t>
            </a:r>
            <a:endParaRPr lang="th-TH" altLang="th-TH" sz="3200" b="1" smtClean="0">
              <a:cs typeface="JasmineUPC" panose="02020603050405020304" pitchFamily="18" charset="-34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228600" y="2006600"/>
            <a:ext cx="8839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h-TH" altLang="th-TH" sz="2400" b="1">
                <a:latin typeface="JasmineUPC" panose="02020603050405020304" pitchFamily="18" charset="-34"/>
                <a:cs typeface="JasmineUPC" panose="02020603050405020304" pitchFamily="18" charset="-34"/>
              </a:rPr>
              <a:t>ความเสี่ยง (</a:t>
            </a:r>
            <a:r>
              <a:rPr lang="en-US" altLang="th-TH" sz="2400" b="1">
                <a:latin typeface="JasmineUPC" panose="02020603050405020304" pitchFamily="18" charset="-34"/>
                <a:cs typeface="JasmineUPC" panose="02020603050405020304" pitchFamily="18" charset="-34"/>
              </a:rPr>
              <a:t>Risk)</a:t>
            </a:r>
            <a:endParaRPr lang="th-TH" altLang="th-TH" sz="2400" b="1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th-TH" sz="2400" b="1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“</a:t>
            </a:r>
            <a:r>
              <a:rPr lang="th-TH" altLang="th-TH" sz="2400" b="1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ความเป็นไปได้ที่เหตุการณ์ใดเหตุการณ์หนึ่งอาจเกิดขึ้น และเป็นอุปสรรคต่อการบรรลุวัตถุประสงค์</a:t>
            </a:r>
            <a:r>
              <a:rPr lang="en-US" altLang="th-TH" sz="2400" b="1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”</a:t>
            </a:r>
            <a:endParaRPr lang="th-TH" altLang="th-TH" sz="2400" b="1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h-TH" altLang="th-TH" sz="2400" b="1" i="1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(สภาวิชาชีพบัญชี ในพระบรมราชูปถัมภ์)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th-TH" sz="2400" b="1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“</a:t>
            </a:r>
            <a:r>
              <a:rPr lang="th-TH" altLang="th-TH" sz="2400" b="1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โอกาส/เหตุการณ์ที่มีความไม่แน่นอน หรือสิ่งที่ทำให้แผนงานหรือการดำเนินการอยู่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h-TH" altLang="th-TH" sz="2400" b="1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ณ ปัจจุบัน ไม่บรรลุวัตถุประสงค์/เป้าหมายที่กำหนดไว้ โดยก่อให้เกิดผลกระทบหรือ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h-TH" altLang="th-TH" sz="2400" b="1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ความเสียหายต่อองค์กรในที่สุด ทั้งในแง่ของผลกระทบที่เป็นตัวเงินได้หรือผลกระทบที่มีต่อภาพลักษณ์และชื่อเสียงองค์กร</a:t>
            </a:r>
            <a:r>
              <a:rPr lang="en-US" altLang="th-TH" sz="2400" b="1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”</a:t>
            </a:r>
            <a:endParaRPr lang="th-TH" altLang="th-TH" sz="2400" b="1">
              <a:solidFill>
                <a:srgbClr val="0070C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h-TH" altLang="th-TH" sz="2400" b="1" i="1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(ตลาดหลักทรัพย์แห่งประเทศไทย)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h-TH" altLang="th-TH" sz="2400" b="1">
                <a:latin typeface="JasmineUPC" panose="02020603050405020304" pitchFamily="18" charset="-34"/>
                <a:cs typeface="JasmineUPC" panose="02020603050405020304" pitchFamily="18" charset="-34"/>
              </a:rPr>
              <a:t>ปัจจัยความเสี่ยง หมายถึง ต้นเหตุ หรือสาเหตุที่มาของความเสี่ยง ที่จะทำให้ไม่บรรลุวัตถุประสงค์ที่กำหนดไว้</a:t>
            </a:r>
            <a:endParaRPr lang="th-TH" altLang="th-TH" sz="2000" b="1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2773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F4B472-1959-4704-BBD9-2A76BAFB1446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th-TH" altLang="th-TH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65175"/>
            <a:ext cx="4105275" cy="1462088"/>
          </a:xfrm>
          <a:prstGeom prst="wedgeRoundRectCallout">
            <a:avLst>
              <a:gd name="adj1" fmla="val 46274"/>
              <a:gd name="adj2" fmla="val 88959"/>
              <a:gd name="adj3" fmla="val 16667"/>
            </a:avLst>
          </a:prstGeom>
          <a:ln>
            <a:solidFill>
              <a:srgbClr val="C0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eaLnBrk="1" hangingPunct="1">
              <a:defRPr/>
            </a:pPr>
            <a:r>
              <a:rPr lang="th-TH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</a:t>
            </a:r>
            <a:r>
              <a:rPr lang="th-TH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i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คืออะไร </a:t>
            </a:r>
            <a:r>
              <a:rPr lang="en-US" sz="4800" b="1" i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???</a:t>
            </a:r>
            <a:endParaRPr lang="th-TH" sz="4800" b="1" i="1" dirty="0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70787" name="Text Box 3"/>
          <p:cNvSpPr>
            <a:spLocks noGrp="1" noChangeArrowheads="1"/>
          </p:cNvSpPr>
          <p:nvPr>
            <p:ph idx="1"/>
          </p:nvPr>
        </p:nvSpPr>
        <p:spPr>
          <a:xfrm>
            <a:off x="685800" y="3657600"/>
            <a:ext cx="7772400" cy="2882900"/>
          </a:xfrm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h-TH" sz="36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i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โอกาสที่จะเกิดความผิดพลาดความเสียหาย </a:t>
            </a:r>
          </a:p>
          <a:p>
            <a:pPr eaLnBrk="1" hangingPunct="1">
              <a:defRPr/>
            </a:pPr>
            <a:r>
              <a:rPr lang="th-TH" sz="3600" b="1" i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การรั่วไหล ความสูญเปล่า หรือ</a:t>
            </a:r>
          </a:p>
          <a:p>
            <a:pPr eaLnBrk="1" hangingPunct="1">
              <a:defRPr/>
            </a:pPr>
            <a:r>
              <a:rPr lang="th-TH" sz="3600" b="1" i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เหตุการณ์ซึ่งไม่พึงประสงค์ ที่ทำให้งานไม่ประสบความสำเร็จตามวัตถุประสงค์และเป้าหมายที่กำหนด</a:t>
            </a:r>
          </a:p>
        </p:txBody>
      </p:sp>
      <p:sp>
        <p:nvSpPr>
          <p:cNvPr id="3482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4E35C2-DBE9-48DE-A09A-A93080648EBB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th-TH" altLang="th-TH" sz="1400" smtClean="0"/>
          </a:p>
        </p:txBody>
      </p:sp>
      <p:pic>
        <p:nvPicPr>
          <p:cNvPr id="38917" name="Picture 4" descr="old foot brid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43445"/>
            <a:ext cx="4581525" cy="335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500"/>
                                        <p:tgtEl>
                                          <p:spTgt spid="127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500"/>
                                        <p:tgtEl>
                                          <p:spTgt spid="127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500"/>
                                        <p:tgtEl>
                                          <p:spTgt spid="1270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7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>
          <a:xfrm>
            <a:off x="874291" y="1900238"/>
            <a:ext cx="7810580" cy="4343400"/>
          </a:xfr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ประเมิน</a:t>
            </a: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ว่าแต่ละปัจจัยเสี่ยงนั้นมีโอกาสที่จะเกิดมากน้อยเพียงใด และหากเกิดขึ้นแล้วจะส่งผลกระทบต่อองค์กรรุนแรงเพียงใด และนำมาจัดลำดับว่าปัจจัยเสี่ยงใดมีความสำคัญมากน้อยกว่า</a:t>
            </a: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กัน</a:t>
            </a:r>
            <a:b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จะได้กำหนดมาตรการตอบโต้กับปัจจัยเสี่ยงเหล่านั้นได้อย่างเหมาะสม </a:t>
            </a:r>
          </a:p>
          <a:p>
            <a:pPr algn="thaiDist"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ประเมินผล</a:t>
            </a: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กระทบ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(Impact) </a:t>
            </a:r>
            <a:endParaRPr lang="th-TH" b="1" dirty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ประเมิน</a:t>
            </a: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โอกาสที่จะเกิด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(Likelihood) </a:t>
            </a:r>
            <a:endParaRPr lang="th-TH" b="1" dirty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คำนวณ</a:t>
            </a: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ระดับความเสี่ยง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(Risk Exposure)</a:t>
            </a: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เพื่อจัดลำดับ</a:t>
            </a:r>
          </a:p>
        </p:txBody>
      </p:sp>
      <p:sp>
        <p:nvSpPr>
          <p:cNvPr id="3584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0B8206-0979-419A-B42D-ABBC179A2F40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th-TH" altLang="th-TH" sz="1400" smtClean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74291" y="609600"/>
            <a:ext cx="7810580" cy="1015663"/>
          </a:xfrm>
          <a:prstGeom prst="rect">
            <a:avLst/>
          </a:prstGeom>
          <a:gradFill>
            <a:gsLst>
              <a:gs pos="0">
                <a:srgbClr val="FFC000"/>
              </a:gs>
              <a:gs pos="96000">
                <a:srgbClr val="FFFFFF"/>
              </a:gs>
              <a:gs pos="58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 w="19050" cap="sq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800" b="1" dirty="0">
                <a:solidFill>
                  <a:srgbClr val="0066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การประเมินความ</a:t>
            </a:r>
            <a:r>
              <a:rPr lang="th-TH" sz="4800" b="1" dirty="0" smtClean="0">
                <a:solidFill>
                  <a:srgbClr val="0066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เสี่ยง</a:t>
            </a:r>
          </a:p>
          <a:p>
            <a:pPr algn="ctr">
              <a:defRPr/>
            </a:pPr>
            <a:endParaRPr lang="th-TH" sz="1200" dirty="0">
              <a:solidFill>
                <a:srgbClr val="00666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5BE82A-7E60-4705-A03A-DA604BD7849E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th-TH" altLang="th-TH" sz="1400" dirty="0" smtClean="0"/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762000" y="304800"/>
            <a:ext cx="5030787" cy="831850"/>
          </a:xfrm>
          <a:prstGeom prst="homePlate">
            <a:avLst/>
          </a:prstGeom>
          <a:ln>
            <a:noFill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ขอบเขตวิชา</a:t>
            </a:r>
          </a:p>
        </p:txBody>
      </p:sp>
      <p:pic>
        <p:nvPicPr>
          <p:cNvPr id="6" name="รูปภาพ 5">
            <a:extLst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01"/>
          <a:stretch/>
        </p:blipFill>
        <p:spPr>
          <a:xfrm>
            <a:off x="4932040" y="3429000"/>
            <a:ext cx="3584203" cy="3222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700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256506" y="1371600"/>
            <a:ext cx="6630988" cy="27368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64000"/>
                </a:schemeClr>
              </a:gs>
              <a:gs pos="57000">
                <a:srgbClr val="99CCFF"/>
              </a:gs>
              <a:gs pos="82000">
                <a:srgbClr val="00B0F0"/>
              </a:gs>
              <a:gs pos="100000">
                <a:srgbClr val="3333FF"/>
              </a:gs>
            </a:gsLst>
            <a:lin ang="16200000" scaled="1"/>
            <a:tileRect/>
          </a:gradFill>
          <a:ln w="53975">
            <a:solidFill>
              <a:srgbClr val="000099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571500" indent="-571500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</a:t>
            </a:r>
          </a:p>
          <a:p>
            <a:pPr marL="571500" indent="-571500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การประเมินผลระบบการควบคุมภายใน</a:t>
            </a:r>
          </a:p>
          <a:p>
            <a:pPr marL="571500" indent="-571500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การจัดทำรายงานการควบคุมภายใน</a:t>
            </a:r>
          </a:p>
          <a:p>
            <a:pPr marL="571500" indent="-571500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110000"/>
              <a:buFont typeface="Wingdings" panose="05000000000000000000" pitchFamily="2" charset="2"/>
              <a:buChar char="v"/>
              <a:defRPr/>
            </a:pPr>
            <a:endParaRPr lang="th-TH" sz="3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484313"/>
            <a:ext cx="7848600" cy="4968552"/>
          </a:xfrm>
          <a:ln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628650" indent="-628650" algn="ctr" eaLnBrk="1" hangingPunct="1">
              <a:lnSpc>
                <a:spcPct val="90000"/>
              </a:lnSpc>
              <a:buFontTx/>
              <a:buNone/>
              <a:defRPr/>
            </a:pPr>
            <a:r>
              <a:rPr lang="th-TH" sz="4000" b="1" dirty="0">
                <a:solidFill>
                  <a:srgbClr val="BE221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คำถามที่ใช้ในการระบุปัจจัยเสี่ยง</a:t>
            </a:r>
          </a:p>
          <a:p>
            <a:pPr marL="628650" indent="-628650" eaLnBrk="1" hangingPunct="1">
              <a:lnSpc>
                <a:spcPct val="80000"/>
              </a:lnSpc>
              <a:spcBef>
                <a:spcPct val="35000"/>
              </a:spcBef>
              <a:buClr>
                <a:srgbClr val="FF0066"/>
              </a:buClr>
              <a:buFont typeface="Wingdings 2" pitchFamily="18" charset="2"/>
              <a:buChar char="Q"/>
              <a:defRPr/>
            </a:pP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อะไร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ที่จะทำให้การดำเนินกิจกรรมนั้นๆ </a:t>
            </a:r>
            <a:b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ไม่บรรลุผลสำเร็จตามวัตถุประสงค์/เป้าหมาย</a:t>
            </a:r>
          </a:p>
          <a:p>
            <a:pPr marL="628650" indent="-628650" eaLnBrk="1" hangingPunct="1">
              <a:lnSpc>
                <a:spcPct val="80000"/>
              </a:lnSpc>
              <a:spcBef>
                <a:spcPct val="35000"/>
              </a:spcBef>
              <a:buClr>
                <a:srgbClr val="FF0066"/>
              </a:buClr>
              <a:buFont typeface="Wingdings 2" pitchFamily="18" charset="2"/>
              <a:buChar char="Q"/>
              <a:defRPr/>
            </a:pP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การกระทำหรือเหตุการณ์ใดที่ขัดขวางหรือ</a:t>
            </a:r>
            <a:b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เป็นอุปสรรคในการดำเนินกิจกรรม</a:t>
            </a:r>
            <a:b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ไม่ให้บรรลุผลสำเร็จ</a:t>
            </a:r>
          </a:p>
          <a:p>
            <a:pPr marL="628650" indent="-628650" eaLnBrk="1" hangingPunct="1">
              <a:lnSpc>
                <a:spcPct val="80000"/>
              </a:lnSpc>
              <a:spcBef>
                <a:spcPct val="35000"/>
              </a:spcBef>
              <a:buClr>
                <a:srgbClr val="FF0066"/>
              </a:buClr>
              <a:buFont typeface="Wingdings 2" pitchFamily="18" charset="2"/>
              <a:buChar char="Q"/>
              <a:defRPr/>
            </a:pP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อะไรที่จะทำให้เกิดความเสียหาย การสูญเปล่า </a:t>
            </a:r>
            <a:b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การรั่วไหล หรือความผิดพลาด</a:t>
            </a:r>
          </a:p>
        </p:txBody>
      </p:sp>
      <p:sp>
        <p:nvSpPr>
          <p:cNvPr id="37893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050526-E671-453C-8B78-85A8B47BCA5A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th-TH" altLang="th-TH" sz="1400" dirty="0" smtClean="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755650" y="404813"/>
            <a:ext cx="7848600" cy="1079500"/>
          </a:xfrm>
          <a:prstGeom prst="rect">
            <a:avLst/>
          </a:prstGeom>
          <a:solidFill>
            <a:srgbClr val="FFCC66"/>
          </a:solidFill>
          <a:ln w="47625" cmpd="dbl">
            <a:solidFill>
              <a:schemeClr val="accent2">
                <a:lumMod val="50000"/>
              </a:schemeClr>
            </a:solidFill>
            <a:prstDash val="dash"/>
            <a:miter lim="800000"/>
            <a:headEnd/>
            <a:tailEnd/>
          </a:ln>
          <a:extLst/>
        </p:spPr>
        <p:txBody>
          <a:bodyPr tIns="118800" anchor="ctr"/>
          <a:lstStyle/>
          <a:p>
            <a:pPr algn="ctr">
              <a:lnSpc>
                <a:spcPct val="70000"/>
              </a:lnSpc>
              <a:defRPr/>
            </a:pPr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การระบุปัจจัยเสี่ยง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758825" y="609599"/>
            <a:ext cx="7772400" cy="1005911"/>
          </a:xfrm>
          <a:ln w="31750"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th-TH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การวิเคราะห์ความเสี่ยง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8825" y="1981200"/>
            <a:ext cx="7772400" cy="4038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 eaLnBrk="1" hangingPunct="1">
              <a:buFontTx/>
              <a:buNone/>
              <a:defRPr/>
            </a:pPr>
            <a:r>
              <a:rPr lang="th-TH" sz="40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เทคนิคการวิเคราะห์ความเสี่ยงมีหลายวิธี โดยทั่วไปจะ</a:t>
            </a:r>
            <a:endParaRPr lang="en-US" sz="4000" b="1" dirty="0">
              <a:solidFill>
                <a:srgbClr val="008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eaLnBrk="1" hangingPunct="1">
              <a:buFontTx/>
              <a:buNone/>
              <a:defRPr/>
            </a:pPr>
            <a:r>
              <a:rPr lang="th-TH" sz="40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วิเคราะห์ความเสี่ยงโดยประเมิน</a:t>
            </a:r>
            <a:r>
              <a:rPr lang="th-TH" sz="4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srgbClr val="8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ความถี่ที่จะเกิดหรือ</a:t>
            </a:r>
            <a:endParaRPr lang="en-US" sz="4000" b="1" dirty="0">
              <a:solidFill>
                <a:srgbClr val="8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eaLnBrk="1" hangingPunct="1">
              <a:buFontTx/>
              <a:buNone/>
              <a:defRPr/>
            </a:pPr>
            <a:r>
              <a:rPr lang="th-TH" sz="4000" b="1" dirty="0">
                <a:solidFill>
                  <a:srgbClr val="8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โอกาสที่จะเกิดความเสี่ยง </a:t>
            </a:r>
            <a:r>
              <a:rPr lang="en-US" sz="4000" b="1" dirty="0">
                <a:solidFill>
                  <a:srgbClr val="8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(Likelihood)</a:t>
            </a:r>
            <a:r>
              <a:rPr lang="en-US" sz="4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4000" b="1" dirty="0">
                <a:solidFill>
                  <a:srgbClr val="8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</a:t>
            </a:r>
            <a:endParaRPr lang="en-US" sz="4000" b="1" dirty="0">
              <a:solidFill>
                <a:srgbClr val="8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eaLnBrk="1" hangingPunct="1">
              <a:buFontTx/>
              <a:buNone/>
              <a:defRPr/>
            </a:pPr>
            <a:r>
              <a:rPr lang="th-TH" sz="4000" b="1" dirty="0">
                <a:solidFill>
                  <a:srgbClr val="8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ของความเสี่ยง </a:t>
            </a:r>
            <a:r>
              <a:rPr lang="en-US" sz="4000" b="1" dirty="0">
                <a:solidFill>
                  <a:srgbClr val="8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(Consequences)</a:t>
            </a:r>
            <a:r>
              <a:rPr lang="en-US" sz="4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โดยการให้คะแนน</a:t>
            </a:r>
            <a:endParaRPr lang="en-US" sz="4000" b="1" dirty="0">
              <a:solidFill>
                <a:srgbClr val="008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eaLnBrk="1" hangingPunct="1">
              <a:buFontTx/>
              <a:buNone/>
              <a:defRPr/>
            </a:pPr>
            <a:r>
              <a:rPr lang="th-TH" sz="40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  <a:r>
              <a:rPr lang="en-US" sz="40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:-</a:t>
            </a:r>
            <a:endParaRPr lang="th-TH" sz="4000" b="1" dirty="0">
              <a:solidFill>
                <a:srgbClr val="008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940" name="ตัวแทนหมายเลขสไลด์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055BC8-6E9A-46B1-9F74-B12C43171BB5}" type="slidenum">
              <a:rPr lang="en-US" altLang="th-TH" sz="1400" smtClean="0">
                <a:latin typeface="+mn-lt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th-TH" altLang="th-TH" sz="1400" dirty="0" smtClean="0"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ตัวแทนหมายเลขสไลด์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115B10-8408-4C74-8911-E2C9E22E18BF}" type="slidenum">
              <a:rPr lang="en-US" altLang="th-TH" sz="1400" smtClean="0">
                <a:latin typeface="+mn-lt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th-TH" altLang="th-TH" sz="1400" dirty="0" smtClean="0">
              <a:latin typeface="+mn-lt"/>
            </a:endParaRPr>
          </a:p>
        </p:txBody>
      </p:sp>
      <p:sp>
        <p:nvSpPr>
          <p:cNvPr id="1514498" name="Text Box 2"/>
          <p:cNvSpPr txBox="1">
            <a:spLocks noChangeArrowheads="1"/>
          </p:cNvSpPr>
          <p:nvPr/>
        </p:nvSpPr>
        <p:spPr bwMode="auto">
          <a:xfrm>
            <a:off x="799015" y="685800"/>
            <a:ext cx="7878295" cy="954107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 w="57150" cmpd="thinThick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h-TH" sz="44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การวัดโอกาสที่จะเกิดความเสี่ยง</a:t>
            </a:r>
            <a:r>
              <a:rPr lang="th-TH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Likelihood) </a:t>
            </a:r>
            <a:endParaRPr lang="en-US" sz="4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th-TH" sz="8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14499" name="Rectangle 3"/>
          <p:cNvSpPr>
            <a:spLocks noChangeArrowheads="1"/>
          </p:cNvSpPr>
          <p:nvPr/>
        </p:nvSpPr>
        <p:spPr bwMode="auto">
          <a:xfrm>
            <a:off x="799014" y="1981200"/>
            <a:ext cx="7878295" cy="3168650"/>
          </a:xfrm>
          <a:prstGeom prst="rect">
            <a:avLst/>
          </a:prstGeom>
          <a:gradFill>
            <a:gsLst>
              <a:gs pos="0">
                <a:schemeClr val="accent5">
                  <a:tint val="58000"/>
                  <a:satMod val="108000"/>
                  <a:lumMod val="110000"/>
                </a:schemeClr>
              </a:gs>
              <a:gs pos="100000">
                <a:schemeClr val="accent3">
                  <a:lumMod val="85000"/>
                </a:schemeClr>
              </a:gs>
            </a:gsLst>
          </a:gradFill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th-TH" sz="4400" b="1" dirty="0">
                <a:solidFill>
                  <a:srgbClr val="C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</a:t>
            </a:r>
            <a:r>
              <a:rPr lang="th-TH" sz="4400" b="1" dirty="0" smtClean="0">
                <a:solidFill>
                  <a:srgbClr val="C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ประเมิน...</a:t>
            </a:r>
          </a:p>
          <a:p>
            <a:pPr algn="ctr" eaLnBrk="1" hangingPunct="1">
              <a:defRPr/>
            </a:pPr>
            <a:r>
              <a:rPr lang="th-TH" sz="3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ความเป็นไปได้/โอกาสในการเกิดเหตุการณ์ต่างๆ </a:t>
            </a:r>
          </a:p>
          <a:p>
            <a:pPr algn="ctr" eaLnBrk="1" hangingPunct="1">
              <a:defRPr/>
            </a:pPr>
            <a:r>
              <a:rPr lang="th-TH" sz="3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มีมากน้อยเพียงใด พิจารณาในรูปของความถี่ </a:t>
            </a:r>
          </a:p>
          <a:p>
            <a:pPr algn="ctr" eaLnBrk="1" hangingPunct="1">
              <a:defRPr/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Frequency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หรือระดับความเป็นไปได้/</a:t>
            </a:r>
            <a:r>
              <a:rPr lang="th-TH" sz="3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</a:t>
            </a:r>
          </a:p>
          <a:p>
            <a:pPr algn="ctr" eaLnBrk="1" hangingPunct="1">
              <a:defRPr/>
            </a:pPr>
            <a:endParaRPr lang="th-TH" sz="3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14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14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14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514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1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1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44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ตัวแทนหมายเลขสไลด์ 4"/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57785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1B8D80-AE88-4DA8-95C1-D590136D9572}" type="slidenum">
              <a:rPr lang="en-US" altLang="th-TH" sz="1400" smtClean="0">
                <a:latin typeface="+mn-lt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th-TH" altLang="th-TH" sz="1400" dirty="0" smtClean="0">
              <a:latin typeface="+mn-lt"/>
            </a:endParaRPr>
          </a:p>
        </p:txBody>
      </p:sp>
      <p:sp>
        <p:nvSpPr>
          <p:cNvPr id="1515522" name="Text Box 2"/>
          <p:cNvSpPr txBox="1">
            <a:spLocks noChangeArrowheads="1"/>
          </p:cNvSpPr>
          <p:nvPr/>
        </p:nvSpPr>
        <p:spPr bwMode="auto">
          <a:xfrm>
            <a:off x="822324" y="685800"/>
            <a:ext cx="7818358" cy="1015663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50000">
                <a:srgbClr val="FFFFFF"/>
              </a:gs>
              <a:gs pos="100000">
                <a:srgbClr val="FF9933"/>
              </a:gs>
            </a:gsLst>
            <a:lin ang="5400000" scaled="1"/>
          </a:gradFill>
          <a:ln w="19050" cmpd="thinThick">
            <a:solidFill>
              <a:srgbClr val="FF993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h-TH" sz="4400" b="1" dirty="0">
                <a:solidFill>
                  <a:srgbClr val="00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การวัดผลกระทบ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Impact</a:t>
            </a:r>
            <a:r>
              <a:rPr lang="en-US" sz="4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8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15523" name="Rectangle 3"/>
          <p:cNvSpPr>
            <a:spLocks noChangeArrowheads="1"/>
          </p:cNvSpPr>
          <p:nvPr/>
        </p:nvSpPr>
        <p:spPr bwMode="auto">
          <a:xfrm>
            <a:off x="790494" y="2057400"/>
            <a:ext cx="7850188" cy="302418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เป็นการพิจารณาถึงความรุนแรงของเหตุการณ์ต่างๆ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ที่จะเกิดความเสียหาย/ผลกระทบต่อองค์กร ซึ่งมีทั้ง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ผลกระทบในเชิงปริมาณ </a:t>
            </a:r>
            <a:r>
              <a:rPr lang="th-TH" altLang="th-TH" sz="40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(คิดเป็นมูลค่าความสูญเสียได้)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และในเชิง</a:t>
            </a:r>
            <a:r>
              <a:rPr lang="th-TH" altLang="th-TH" sz="4000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th-TH" sz="4000" b="1" dirty="0">
              <a:solidFill>
                <a:srgbClr val="00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15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15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15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515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500"/>
                                        <p:tgtEl>
                                          <p:spTgt spid="151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525" name="Group 29"/>
          <p:cNvGraphicFramePr>
            <a:graphicFrameLocks noGrp="1"/>
          </p:cNvGraphicFramePr>
          <p:nvPr/>
        </p:nvGraphicFramePr>
        <p:xfrm>
          <a:off x="1703388" y="1701800"/>
          <a:ext cx="6983412" cy="4064000"/>
        </p:xfrm>
        <a:graphic>
          <a:graphicData uri="http://schemas.openxmlformats.org/drawingml/2006/table">
            <a:tbl>
              <a:tblPr/>
              <a:tblGrid>
                <a:gridCol w="3491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1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0">
                <a:tc>
                  <a:txBody>
                    <a:bodyPr/>
                    <a:lstStyle/>
                    <a:p>
                      <a:pPr marL="1857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>
                          <a:tab pos="357188" algn="l"/>
                        </a:tabLst>
                      </a:pPr>
                      <a:r>
                        <a:rPr kumimoji="0" lang="th-TH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ความเสี่ยงปานกลาง</a:t>
                      </a:r>
                    </a:p>
                    <a:p>
                      <a:pPr marL="1857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>
                          <a:tab pos="530225" algn="l"/>
                        </a:tabLst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	ผลกระทบรุนแรงมาก</a:t>
                      </a:r>
                    </a:p>
                    <a:p>
                      <a:pPr marL="1857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>
                          <a:tab pos="530225" algn="l"/>
                        </a:tabLst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	โอกาสเกิดน้อย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cs typeface="JasmineUPC" pitchFamily="18" charset="-34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857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>
                          <a:tab pos="357188" algn="l"/>
                        </a:tabLst>
                      </a:pPr>
                      <a:r>
                        <a:rPr kumimoji="0" lang="th-TH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ความเสี่ยงสูง</a:t>
                      </a:r>
                    </a:p>
                    <a:p>
                      <a:pPr marL="1857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>
                          <a:tab pos="530225" algn="l"/>
                        </a:tabLst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	ผลกระทบรุนแรงมาก</a:t>
                      </a:r>
                    </a:p>
                    <a:p>
                      <a:pPr marL="1857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>
                          <a:tab pos="530225" algn="l"/>
                        </a:tabLst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	โอกาสเกิดมาก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cs typeface="JasmineUPC" pitchFamily="18" charset="-34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marL="1857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>
                          <a:tab pos="357188" algn="l"/>
                        </a:tabLst>
                      </a:pPr>
                      <a:r>
                        <a:rPr kumimoji="0" lang="th-TH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ความเสี่ยงต่ำ</a:t>
                      </a:r>
                    </a:p>
                    <a:p>
                      <a:pPr marL="1857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>
                          <a:tab pos="530225" algn="l"/>
                        </a:tabLst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	ผลกระทบน้อย</a:t>
                      </a:r>
                    </a:p>
                    <a:p>
                      <a:pPr marL="1857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>
                          <a:tab pos="530225" algn="l"/>
                        </a:tabLst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	โอกาสเกิดน้อย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cs typeface="JasmineUPC" pitchFamily="18" charset="-34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857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>
                          <a:tab pos="357188" algn="l"/>
                        </a:tabLst>
                      </a:pPr>
                      <a:r>
                        <a:rPr kumimoji="0" lang="th-TH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ความเสี่ยงปานกลาง</a:t>
                      </a:r>
                    </a:p>
                    <a:p>
                      <a:pPr marL="1857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>
                          <a:tab pos="530225" algn="l"/>
                        </a:tabLst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	ผลกระทบน้อย</a:t>
                      </a:r>
                    </a:p>
                    <a:p>
                      <a:pPr marL="1857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>
                          <a:tab pos="530225" algn="l"/>
                        </a:tabLst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cs typeface="JasmineUPC" pitchFamily="18" charset="-34"/>
                        </a:rPr>
                        <a:t>	โอกาสเกิดมาก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cs typeface="JasmineUPC" pitchFamily="18" charset="-34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3021" name="Group 28"/>
          <p:cNvGrpSpPr>
            <a:grpSpLocks/>
          </p:cNvGrpSpPr>
          <p:nvPr/>
        </p:nvGrpSpPr>
        <p:grpSpPr bwMode="auto">
          <a:xfrm>
            <a:off x="1727200" y="5918200"/>
            <a:ext cx="6488113" cy="457200"/>
            <a:chOff x="1288" y="3728"/>
            <a:chExt cx="4087" cy="288"/>
          </a:xfrm>
        </p:grpSpPr>
        <p:sp>
          <p:nvSpPr>
            <p:cNvPr id="43028" name="Text Box 13"/>
            <p:cNvSpPr txBox="1">
              <a:spLocks noChangeArrowheads="1"/>
            </p:cNvSpPr>
            <p:nvPr/>
          </p:nvSpPr>
          <p:spPr bwMode="auto">
            <a:xfrm>
              <a:off x="2381" y="3728"/>
              <a:ext cx="16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tabLst>
                  <a:tab pos="715963" algn="l"/>
                </a:tabLst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tabLst>
                  <a:tab pos="715963" algn="l"/>
                </a:tabLst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tabLst>
                  <a:tab pos="715963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tabLst>
                  <a:tab pos="715963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tabLst>
                  <a:tab pos="715963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tabLst>
                  <a:tab pos="715963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tabLst>
                  <a:tab pos="715963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tabLst>
                  <a:tab pos="715963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tabLst>
                  <a:tab pos="715963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th-TH" altLang="th-TH" sz="2400" b="1">
                  <a:latin typeface="Browallia New" panose="020B0604020202020204" pitchFamily="34" charset="-34"/>
                  <a:cs typeface="JasmineUPC" panose="02020603050405020304" pitchFamily="18" charset="-34"/>
                </a:rPr>
                <a:t>โอกาสที่จะเกิด</a:t>
              </a:r>
              <a:endParaRPr kumimoji="1" lang="en-US" altLang="th-TH" sz="2400" b="1">
                <a:latin typeface="Browallia New" panose="020B0604020202020204" pitchFamily="34" charset="-34"/>
                <a:cs typeface="JasmineUPC" panose="02020603050405020304" pitchFamily="18" charset="-34"/>
              </a:endParaRPr>
            </a:p>
          </p:txBody>
        </p:sp>
        <p:sp>
          <p:nvSpPr>
            <p:cNvPr id="43029" name="Line 14"/>
            <p:cNvSpPr>
              <a:spLocks noChangeShapeType="1"/>
            </p:cNvSpPr>
            <p:nvPr/>
          </p:nvSpPr>
          <p:spPr bwMode="auto">
            <a:xfrm>
              <a:off x="1288" y="3884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th-TH"/>
            </a:p>
          </p:txBody>
        </p:sp>
        <p:sp>
          <p:nvSpPr>
            <p:cNvPr id="43030" name="Line 15"/>
            <p:cNvSpPr>
              <a:spLocks noChangeShapeType="1"/>
            </p:cNvSpPr>
            <p:nvPr/>
          </p:nvSpPr>
          <p:spPr bwMode="auto">
            <a:xfrm>
              <a:off x="3697" y="3884"/>
              <a:ext cx="16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th-TH"/>
            </a:p>
          </p:txBody>
        </p:sp>
      </p:grpSp>
      <p:grpSp>
        <p:nvGrpSpPr>
          <p:cNvPr id="43022" name="Group 27"/>
          <p:cNvGrpSpPr>
            <a:grpSpLocks/>
          </p:cNvGrpSpPr>
          <p:nvPr/>
        </p:nvGrpSpPr>
        <p:grpSpPr bwMode="auto">
          <a:xfrm>
            <a:off x="358775" y="1701800"/>
            <a:ext cx="1296988" cy="4105275"/>
            <a:chOff x="386" y="1072"/>
            <a:chExt cx="817" cy="2586"/>
          </a:xfrm>
        </p:grpSpPr>
        <p:sp>
          <p:nvSpPr>
            <p:cNvPr id="43025" name="Text Box 16"/>
            <p:cNvSpPr txBox="1">
              <a:spLocks noChangeArrowheads="1"/>
            </p:cNvSpPr>
            <p:nvPr/>
          </p:nvSpPr>
          <p:spPr bwMode="auto">
            <a:xfrm>
              <a:off x="386" y="2206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tabLst>
                  <a:tab pos="715963" algn="l"/>
                </a:tabLst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tabLst>
                  <a:tab pos="715963" algn="l"/>
                </a:tabLst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tabLst>
                  <a:tab pos="715963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tabLst>
                  <a:tab pos="715963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tabLst>
                  <a:tab pos="715963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tabLst>
                  <a:tab pos="715963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tabLst>
                  <a:tab pos="715963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tabLst>
                  <a:tab pos="715963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tabLst>
                  <a:tab pos="715963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th-TH" altLang="th-TH" sz="2400" b="1">
                  <a:latin typeface="Browallia New" panose="020B0604020202020204" pitchFamily="34" charset="-34"/>
                  <a:cs typeface="JasmineUPC" panose="02020603050405020304" pitchFamily="18" charset="-34"/>
                </a:rPr>
                <a:t>ผลกระทบ</a:t>
              </a:r>
              <a:endParaRPr kumimoji="1" lang="en-US" altLang="th-TH" sz="2400" b="1">
                <a:latin typeface="Browallia New" panose="020B0604020202020204" pitchFamily="34" charset="-34"/>
                <a:cs typeface="JasmineUPC" panose="02020603050405020304" pitchFamily="18" charset="-34"/>
              </a:endParaRPr>
            </a:p>
          </p:txBody>
        </p:sp>
        <p:sp>
          <p:nvSpPr>
            <p:cNvPr id="43026" name="Line 17"/>
            <p:cNvSpPr>
              <a:spLocks noChangeShapeType="1"/>
            </p:cNvSpPr>
            <p:nvPr/>
          </p:nvSpPr>
          <p:spPr bwMode="auto">
            <a:xfrm>
              <a:off x="794" y="2524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th-TH"/>
            </a:p>
          </p:txBody>
        </p:sp>
        <p:sp>
          <p:nvSpPr>
            <p:cNvPr id="43027" name="Line 18"/>
            <p:cNvSpPr>
              <a:spLocks noChangeShapeType="1"/>
            </p:cNvSpPr>
            <p:nvPr/>
          </p:nvSpPr>
          <p:spPr bwMode="auto">
            <a:xfrm>
              <a:off x="794" y="1072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th-TH"/>
            </a:p>
          </p:txBody>
        </p:sp>
      </p:grpSp>
      <p:sp>
        <p:nvSpPr>
          <p:cNvPr id="43023" name="Rectangle 19"/>
          <p:cNvSpPr>
            <a:spLocks noChangeArrowheads="1"/>
          </p:cNvSpPr>
          <p:nvPr/>
        </p:nvSpPr>
        <p:spPr bwMode="auto">
          <a:xfrm>
            <a:off x="838200" y="455251"/>
            <a:ext cx="7848600" cy="1008063"/>
          </a:xfrm>
          <a:prstGeom prst="rect">
            <a:avLst/>
          </a:prstGeom>
          <a:gradFill>
            <a:gsLst>
              <a:gs pos="47000">
                <a:srgbClr val="FFC000"/>
              </a:gs>
              <a:gs pos="100000">
                <a:srgbClr val="FFFFFF"/>
              </a:gs>
              <a:gs pos="14000">
                <a:srgbClr val="FF9933"/>
              </a:gs>
            </a:gsLst>
            <a:lin ang="5400000" scaled="1"/>
          </a:gradFill>
          <a:ln w="19050">
            <a:solidFill>
              <a:schemeClr val="accent6">
                <a:lumMod val="50000"/>
              </a:schemeClr>
            </a:solidFill>
            <a:prstDash val="dashDot"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4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การวิเคราะห์ระดับความเสี่ยง</a:t>
            </a:r>
          </a:p>
        </p:txBody>
      </p:sp>
      <p:sp>
        <p:nvSpPr>
          <p:cNvPr id="43024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C4EDAC-9653-4258-94FD-88025FEF6891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th-TH" altLang="th-TH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th-TH">
              <a:cs typeface="JasmineUPC" panose="02020603050405020304" pitchFamily="18" charset="-34"/>
            </a:endParaRPr>
          </a:p>
        </p:txBody>
      </p:sp>
      <p:sp>
        <p:nvSpPr>
          <p:cNvPr id="45059" name="Rectangle 54"/>
          <p:cNvSpPr>
            <a:spLocks noChangeArrowheads="1"/>
          </p:cNvSpPr>
          <p:nvPr/>
        </p:nvSpPr>
        <p:spPr bwMode="auto">
          <a:xfrm>
            <a:off x="2453473" y="275998"/>
            <a:ext cx="4752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แผนภูมิความเสี่ยง</a:t>
            </a:r>
          </a:p>
        </p:txBody>
      </p:sp>
      <p:grpSp>
        <p:nvGrpSpPr>
          <p:cNvPr id="45060" name="Group 56"/>
          <p:cNvGrpSpPr>
            <a:grpSpLocks/>
          </p:cNvGrpSpPr>
          <p:nvPr/>
        </p:nvGrpSpPr>
        <p:grpSpPr bwMode="auto">
          <a:xfrm>
            <a:off x="1066800" y="1219200"/>
            <a:ext cx="7148512" cy="5029200"/>
            <a:chOff x="1164" y="1071"/>
            <a:chExt cx="3349" cy="2837"/>
          </a:xfrm>
        </p:grpSpPr>
        <p:sp>
          <p:nvSpPr>
            <p:cNvPr id="45062" name="Rectangle 2"/>
            <p:cNvSpPr>
              <a:spLocks noChangeArrowheads="1"/>
            </p:cNvSpPr>
            <p:nvPr/>
          </p:nvSpPr>
          <p:spPr bwMode="auto">
            <a:xfrm>
              <a:off x="3984" y="3264"/>
              <a:ext cx="52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th-TH" altLang="th-TH" sz="2800">
                  <a:latin typeface="Arial" panose="020B0604020202020204" pitchFamily="34" charset="0"/>
                  <a:cs typeface="JasmineUPC" panose="02020603050405020304" pitchFamily="18" charset="-34"/>
                </a:rPr>
                <a:t>5</a:t>
              </a:r>
              <a:endParaRPr lang="en-US" altLang="th-TH" sz="2800">
                <a:latin typeface="Arial" panose="020B0604020202020204" pitchFamily="34" charset="0"/>
                <a:cs typeface="JasmineUPC" panose="02020603050405020304" pitchFamily="18" charset="-34"/>
              </a:endParaRPr>
            </a:p>
          </p:txBody>
        </p:sp>
        <p:sp>
          <p:nvSpPr>
            <p:cNvPr id="45063" name="Rectangle 3"/>
            <p:cNvSpPr>
              <a:spLocks noChangeArrowheads="1"/>
            </p:cNvSpPr>
            <p:nvPr/>
          </p:nvSpPr>
          <p:spPr bwMode="auto">
            <a:xfrm>
              <a:off x="3456" y="3264"/>
              <a:ext cx="52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th-TH" altLang="th-TH" sz="2800">
                  <a:latin typeface="Arial" panose="020B0604020202020204" pitchFamily="34" charset="0"/>
                  <a:cs typeface="JasmineUPC" panose="02020603050405020304" pitchFamily="18" charset="-34"/>
                </a:rPr>
                <a:t>4</a:t>
              </a:r>
              <a:endParaRPr lang="en-US" altLang="th-TH" sz="2800">
                <a:latin typeface="Arial" panose="020B0604020202020204" pitchFamily="34" charset="0"/>
                <a:cs typeface="JasmineUPC" panose="02020603050405020304" pitchFamily="18" charset="-34"/>
              </a:endParaRPr>
            </a:p>
          </p:txBody>
        </p:sp>
        <p:sp>
          <p:nvSpPr>
            <p:cNvPr id="45064" name="Rectangle 4"/>
            <p:cNvSpPr>
              <a:spLocks noChangeArrowheads="1"/>
            </p:cNvSpPr>
            <p:nvPr/>
          </p:nvSpPr>
          <p:spPr bwMode="auto">
            <a:xfrm>
              <a:off x="2928" y="3264"/>
              <a:ext cx="52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th-TH" altLang="th-TH" sz="2800">
                  <a:latin typeface="Arial" panose="020B0604020202020204" pitchFamily="34" charset="0"/>
                  <a:cs typeface="JasmineUPC" panose="02020603050405020304" pitchFamily="18" charset="-34"/>
                </a:rPr>
                <a:t>3</a:t>
              </a:r>
              <a:endParaRPr lang="en-US" altLang="th-TH" sz="2800">
                <a:latin typeface="Arial" panose="020B0604020202020204" pitchFamily="34" charset="0"/>
                <a:cs typeface="JasmineUPC" panose="02020603050405020304" pitchFamily="18" charset="-34"/>
              </a:endParaRPr>
            </a:p>
          </p:txBody>
        </p:sp>
        <p:sp>
          <p:nvSpPr>
            <p:cNvPr id="45065" name="Rectangle 5"/>
            <p:cNvSpPr>
              <a:spLocks noChangeArrowheads="1"/>
            </p:cNvSpPr>
            <p:nvPr/>
          </p:nvSpPr>
          <p:spPr bwMode="auto">
            <a:xfrm>
              <a:off x="2400" y="3264"/>
              <a:ext cx="52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th-TH" altLang="th-TH" sz="2800">
                  <a:latin typeface="Arial" panose="020B0604020202020204" pitchFamily="34" charset="0"/>
                  <a:cs typeface="JasmineUPC" panose="02020603050405020304" pitchFamily="18" charset="-34"/>
                </a:rPr>
                <a:t>2</a:t>
              </a:r>
              <a:endParaRPr lang="en-US" altLang="th-TH" sz="2800">
                <a:latin typeface="Arial" panose="020B0604020202020204" pitchFamily="34" charset="0"/>
                <a:cs typeface="JasmineUPC" panose="02020603050405020304" pitchFamily="18" charset="-34"/>
              </a:endParaRPr>
            </a:p>
          </p:txBody>
        </p:sp>
        <p:sp>
          <p:nvSpPr>
            <p:cNvPr id="45066" name="Rectangle 6"/>
            <p:cNvSpPr>
              <a:spLocks noChangeArrowheads="1"/>
            </p:cNvSpPr>
            <p:nvPr/>
          </p:nvSpPr>
          <p:spPr bwMode="auto">
            <a:xfrm>
              <a:off x="1872" y="3264"/>
              <a:ext cx="52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th-TH" altLang="th-TH" sz="2800">
                  <a:latin typeface="Arial" panose="020B0604020202020204" pitchFamily="34" charset="0"/>
                  <a:cs typeface="JasmineUPC" panose="02020603050405020304" pitchFamily="18" charset="-34"/>
                </a:rPr>
                <a:t>1</a:t>
              </a:r>
              <a:endParaRPr lang="en-US" altLang="th-TH" sz="2800">
                <a:latin typeface="Arial" panose="020B0604020202020204" pitchFamily="34" charset="0"/>
                <a:cs typeface="JasmineUPC" panose="02020603050405020304" pitchFamily="18" charset="-34"/>
              </a:endParaRPr>
            </a:p>
          </p:txBody>
        </p:sp>
        <p:sp>
          <p:nvSpPr>
            <p:cNvPr id="45067" name="Rectangle 7"/>
            <p:cNvSpPr>
              <a:spLocks noChangeArrowheads="1"/>
            </p:cNvSpPr>
            <p:nvPr/>
          </p:nvSpPr>
          <p:spPr bwMode="auto">
            <a:xfrm>
              <a:off x="1536" y="3264"/>
              <a:ext cx="33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en-US" altLang="th-TH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68" name="Rectangle 9"/>
            <p:cNvSpPr>
              <a:spLocks noChangeArrowheads="1"/>
            </p:cNvSpPr>
            <p:nvPr/>
          </p:nvSpPr>
          <p:spPr bwMode="auto">
            <a:xfrm>
              <a:off x="3456" y="2832"/>
              <a:ext cx="528" cy="4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en-US" altLang="th-TH"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69" name="Rectangle 10"/>
            <p:cNvSpPr>
              <a:spLocks noChangeArrowheads="1"/>
            </p:cNvSpPr>
            <p:nvPr/>
          </p:nvSpPr>
          <p:spPr bwMode="auto">
            <a:xfrm>
              <a:off x="2928" y="2832"/>
              <a:ext cx="528" cy="4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en-US" altLang="th-TH"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70" name="Rectangle 12"/>
            <p:cNvSpPr>
              <a:spLocks noChangeArrowheads="1"/>
            </p:cNvSpPr>
            <p:nvPr/>
          </p:nvSpPr>
          <p:spPr bwMode="auto">
            <a:xfrm>
              <a:off x="1872" y="2832"/>
              <a:ext cx="528" cy="43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th-TH" altLang="th-TH" sz="2000" b="1">
                  <a:solidFill>
                    <a:srgbClr val="000000"/>
                  </a:solidFill>
                  <a:latin typeface="Arial" panose="020B0604020202020204" pitchFamily="34" charset="0"/>
                  <a:cs typeface="JasmineUPC" panose="02020603050405020304" pitchFamily="18" charset="-34"/>
                </a:rPr>
                <a:t>น้อยมาก</a:t>
              </a:r>
            </a:p>
          </p:txBody>
        </p:sp>
        <p:sp>
          <p:nvSpPr>
            <p:cNvPr id="45071" name="Rectangle 13"/>
            <p:cNvSpPr>
              <a:spLocks noChangeArrowheads="1"/>
            </p:cNvSpPr>
            <p:nvPr/>
          </p:nvSpPr>
          <p:spPr bwMode="auto">
            <a:xfrm>
              <a:off x="1536" y="2832"/>
              <a:ext cx="33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th-TH" altLang="th-TH" sz="2800">
                  <a:latin typeface="Arial" panose="020B0604020202020204" pitchFamily="34" charset="0"/>
                  <a:cs typeface="JasmineUPC" panose="02020603050405020304" pitchFamily="18" charset="-34"/>
                </a:rPr>
                <a:t>1</a:t>
              </a:r>
              <a:endParaRPr lang="en-US" altLang="th-TH" sz="2800">
                <a:latin typeface="Arial" panose="020B0604020202020204" pitchFamily="34" charset="0"/>
                <a:cs typeface="JasmineUPC" panose="02020603050405020304" pitchFamily="18" charset="-34"/>
              </a:endParaRPr>
            </a:p>
          </p:txBody>
        </p:sp>
        <p:sp>
          <p:nvSpPr>
            <p:cNvPr id="45072" name="Rectangle 14"/>
            <p:cNvSpPr>
              <a:spLocks noChangeArrowheads="1"/>
            </p:cNvSpPr>
            <p:nvPr/>
          </p:nvSpPr>
          <p:spPr bwMode="auto">
            <a:xfrm>
              <a:off x="3984" y="2400"/>
              <a:ext cx="528" cy="432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en-US" altLang="th-TH"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73" name="Rectangle 15"/>
            <p:cNvSpPr>
              <a:spLocks noChangeArrowheads="1"/>
            </p:cNvSpPr>
            <p:nvPr/>
          </p:nvSpPr>
          <p:spPr bwMode="auto">
            <a:xfrm>
              <a:off x="3456" y="2400"/>
              <a:ext cx="528" cy="432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en-US" altLang="th-TH"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74" name="Rectangle 16"/>
            <p:cNvSpPr>
              <a:spLocks noChangeArrowheads="1"/>
            </p:cNvSpPr>
            <p:nvPr/>
          </p:nvSpPr>
          <p:spPr bwMode="auto">
            <a:xfrm>
              <a:off x="2928" y="2400"/>
              <a:ext cx="528" cy="4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th-TH" altLang="th-TH" sz="2800" b="1">
                <a:solidFill>
                  <a:srgbClr val="000000"/>
                </a:solidFill>
                <a:latin typeface="Arial" panose="020B0604020202020204" pitchFamily="34" charset="0"/>
                <a:cs typeface="JasmineUPC" panose="02020603050405020304" pitchFamily="18" charset="-34"/>
              </a:endParaRPr>
            </a:p>
          </p:txBody>
        </p:sp>
        <p:sp>
          <p:nvSpPr>
            <p:cNvPr id="45075" name="Rectangle 17"/>
            <p:cNvSpPr>
              <a:spLocks noChangeArrowheads="1"/>
            </p:cNvSpPr>
            <p:nvPr/>
          </p:nvSpPr>
          <p:spPr bwMode="auto">
            <a:xfrm>
              <a:off x="2400" y="2400"/>
              <a:ext cx="528" cy="4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th-TH" altLang="th-TH" sz="2000" b="1">
                  <a:solidFill>
                    <a:srgbClr val="000000"/>
                  </a:solidFill>
                  <a:latin typeface="Arial" panose="020B0604020202020204" pitchFamily="34" charset="0"/>
                  <a:cs typeface="JasmineUPC" panose="02020603050405020304" pitchFamily="18" charset="-34"/>
                </a:rPr>
                <a:t>ปานกลาง</a:t>
              </a:r>
            </a:p>
          </p:txBody>
        </p:sp>
        <p:sp>
          <p:nvSpPr>
            <p:cNvPr id="45076" name="Rectangle 18"/>
            <p:cNvSpPr>
              <a:spLocks noChangeArrowheads="1"/>
            </p:cNvSpPr>
            <p:nvPr/>
          </p:nvSpPr>
          <p:spPr bwMode="auto">
            <a:xfrm>
              <a:off x="1872" y="2409"/>
              <a:ext cx="528" cy="4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th-TH" altLang="th-TH" sz="2400" b="1">
                  <a:latin typeface="Arial" panose="020B0604020202020204" pitchFamily="34" charset="0"/>
                  <a:cs typeface="JasmineUPC" panose="02020603050405020304" pitchFamily="18" charset="-34"/>
                </a:rPr>
                <a:t>น้อย</a:t>
              </a:r>
            </a:p>
          </p:txBody>
        </p:sp>
        <p:sp>
          <p:nvSpPr>
            <p:cNvPr id="45077" name="Rectangle 19"/>
            <p:cNvSpPr>
              <a:spLocks noChangeArrowheads="1"/>
            </p:cNvSpPr>
            <p:nvPr/>
          </p:nvSpPr>
          <p:spPr bwMode="auto">
            <a:xfrm>
              <a:off x="1536" y="2400"/>
              <a:ext cx="33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th-TH" altLang="th-TH" sz="2800">
                  <a:latin typeface="Arial" panose="020B0604020202020204" pitchFamily="34" charset="0"/>
                  <a:cs typeface="JasmineUPC" panose="02020603050405020304" pitchFamily="18" charset="-34"/>
                </a:rPr>
                <a:t>2</a:t>
              </a:r>
              <a:endParaRPr lang="en-US" altLang="th-TH" sz="2800">
                <a:latin typeface="Arial" panose="020B0604020202020204" pitchFamily="34" charset="0"/>
                <a:cs typeface="JasmineUPC" panose="02020603050405020304" pitchFamily="18" charset="-34"/>
              </a:endParaRPr>
            </a:p>
          </p:txBody>
        </p:sp>
        <p:sp>
          <p:nvSpPr>
            <p:cNvPr id="45078" name="Rectangle 20"/>
            <p:cNvSpPr>
              <a:spLocks noChangeArrowheads="1"/>
            </p:cNvSpPr>
            <p:nvPr/>
          </p:nvSpPr>
          <p:spPr bwMode="auto">
            <a:xfrm>
              <a:off x="3984" y="1968"/>
              <a:ext cx="528" cy="4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en-US" altLang="th-TH"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79" name="Rectangle 21"/>
            <p:cNvSpPr>
              <a:spLocks noChangeArrowheads="1"/>
            </p:cNvSpPr>
            <p:nvPr/>
          </p:nvSpPr>
          <p:spPr bwMode="auto">
            <a:xfrm>
              <a:off x="3456" y="1968"/>
              <a:ext cx="528" cy="432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en-US" altLang="th-TH"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80" name="Rectangle 22"/>
            <p:cNvSpPr>
              <a:spLocks noChangeArrowheads="1"/>
            </p:cNvSpPr>
            <p:nvPr/>
          </p:nvSpPr>
          <p:spPr bwMode="auto">
            <a:xfrm>
              <a:off x="2928" y="1968"/>
              <a:ext cx="528" cy="432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th-TH" altLang="th-TH" sz="2000" b="1">
                  <a:solidFill>
                    <a:srgbClr val="000000"/>
                  </a:solidFill>
                  <a:latin typeface="Arial" panose="020B0604020202020204" pitchFamily="34" charset="0"/>
                  <a:cs typeface="JasmineUPC" panose="02020603050405020304" pitchFamily="18" charset="-34"/>
                </a:rPr>
                <a:t>สูง</a:t>
              </a:r>
            </a:p>
          </p:txBody>
        </p:sp>
        <p:sp>
          <p:nvSpPr>
            <p:cNvPr id="45081" name="Rectangle 23"/>
            <p:cNvSpPr>
              <a:spLocks noChangeArrowheads="1"/>
            </p:cNvSpPr>
            <p:nvPr/>
          </p:nvSpPr>
          <p:spPr bwMode="auto">
            <a:xfrm>
              <a:off x="2400" y="1968"/>
              <a:ext cx="528" cy="4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en-US" altLang="th-TH"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82" name="Rectangle 24"/>
            <p:cNvSpPr>
              <a:spLocks noChangeArrowheads="1"/>
            </p:cNvSpPr>
            <p:nvPr/>
          </p:nvSpPr>
          <p:spPr bwMode="auto">
            <a:xfrm>
              <a:off x="1872" y="1968"/>
              <a:ext cx="528" cy="4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en-US" altLang="th-TH"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83" name="Rectangle 25"/>
            <p:cNvSpPr>
              <a:spLocks noChangeArrowheads="1"/>
            </p:cNvSpPr>
            <p:nvPr/>
          </p:nvSpPr>
          <p:spPr bwMode="auto">
            <a:xfrm>
              <a:off x="1536" y="1968"/>
              <a:ext cx="33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th-TH" altLang="th-TH" sz="2800">
                  <a:latin typeface="Arial" panose="020B0604020202020204" pitchFamily="34" charset="0"/>
                  <a:cs typeface="JasmineUPC" panose="02020603050405020304" pitchFamily="18" charset="-34"/>
                </a:rPr>
                <a:t>3</a:t>
              </a:r>
              <a:endParaRPr lang="en-US" altLang="th-TH" sz="2800">
                <a:latin typeface="Arial" panose="020B0604020202020204" pitchFamily="34" charset="0"/>
                <a:cs typeface="JasmineUPC" panose="02020603050405020304" pitchFamily="18" charset="-34"/>
              </a:endParaRPr>
            </a:p>
          </p:txBody>
        </p:sp>
        <p:sp>
          <p:nvSpPr>
            <p:cNvPr id="45084" name="Rectangle 26"/>
            <p:cNvSpPr>
              <a:spLocks noChangeArrowheads="1"/>
            </p:cNvSpPr>
            <p:nvPr/>
          </p:nvSpPr>
          <p:spPr bwMode="auto">
            <a:xfrm>
              <a:off x="3984" y="1536"/>
              <a:ext cx="528" cy="4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th-TH" altLang="th-TH" sz="2800" b="1">
                <a:solidFill>
                  <a:srgbClr val="000000"/>
                </a:solidFill>
                <a:latin typeface="Arial" panose="020B0604020202020204" pitchFamily="34" charset="0"/>
                <a:cs typeface="JasmineUPC" panose="02020603050405020304" pitchFamily="18" charset="-34"/>
              </a:endParaRPr>
            </a:p>
          </p:txBody>
        </p:sp>
        <p:sp>
          <p:nvSpPr>
            <p:cNvPr id="45085" name="Rectangle 27"/>
            <p:cNvSpPr>
              <a:spLocks noChangeArrowheads="1"/>
            </p:cNvSpPr>
            <p:nvPr/>
          </p:nvSpPr>
          <p:spPr bwMode="auto">
            <a:xfrm>
              <a:off x="3456" y="1536"/>
              <a:ext cx="528" cy="4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th-TH" altLang="th-TH" sz="2000" b="1">
                  <a:solidFill>
                    <a:srgbClr val="000000"/>
                  </a:solidFill>
                  <a:latin typeface="Arial" panose="020B0604020202020204" pitchFamily="34" charset="0"/>
                  <a:cs typeface="JasmineUPC" panose="02020603050405020304" pitchFamily="18" charset="-34"/>
                </a:rPr>
                <a:t>สูงมาก</a:t>
              </a:r>
            </a:p>
          </p:txBody>
        </p:sp>
        <p:sp>
          <p:nvSpPr>
            <p:cNvPr id="45086" name="Rectangle 28"/>
            <p:cNvSpPr>
              <a:spLocks noChangeArrowheads="1"/>
            </p:cNvSpPr>
            <p:nvPr/>
          </p:nvSpPr>
          <p:spPr bwMode="auto">
            <a:xfrm>
              <a:off x="2928" y="1536"/>
              <a:ext cx="528" cy="432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en-US" altLang="th-TH"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87" name="Rectangle 29"/>
            <p:cNvSpPr>
              <a:spLocks noChangeArrowheads="1"/>
            </p:cNvSpPr>
            <p:nvPr/>
          </p:nvSpPr>
          <p:spPr bwMode="auto">
            <a:xfrm>
              <a:off x="2400" y="1536"/>
              <a:ext cx="528" cy="432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en-US" altLang="th-TH"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88" name="Rectangle 30"/>
            <p:cNvSpPr>
              <a:spLocks noChangeArrowheads="1"/>
            </p:cNvSpPr>
            <p:nvPr/>
          </p:nvSpPr>
          <p:spPr bwMode="auto">
            <a:xfrm>
              <a:off x="1872" y="1536"/>
              <a:ext cx="528" cy="4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en-US" altLang="th-TH"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89" name="Rectangle 31"/>
            <p:cNvSpPr>
              <a:spLocks noChangeArrowheads="1"/>
            </p:cNvSpPr>
            <p:nvPr/>
          </p:nvSpPr>
          <p:spPr bwMode="auto">
            <a:xfrm>
              <a:off x="1536" y="1536"/>
              <a:ext cx="33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th-TH" altLang="th-TH" sz="2800">
                  <a:latin typeface="Arial" panose="020B0604020202020204" pitchFamily="34" charset="0"/>
                  <a:cs typeface="JasmineUPC" panose="02020603050405020304" pitchFamily="18" charset="-34"/>
                </a:rPr>
                <a:t>4</a:t>
              </a:r>
              <a:endParaRPr lang="en-US" altLang="th-TH" sz="2800">
                <a:latin typeface="Arial" panose="020B0604020202020204" pitchFamily="34" charset="0"/>
                <a:cs typeface="JasmineUPC" panose="02020603050405020304" pitchFamily="18" charset="-34"/>
              </a:endParaRPr>
            </a:p>
          </p:txBody>
        </p:sp>
        <p:sp>
          <p:nvSpPr>
            <p:cNvPr id="45090" name="Rectangle 32"/>
            <p:cNvSpPr>
              <a:spLocks noChangeArrowheads="1"/>
            </p:cNvSpPr>
            <p:nvPr/>
          </p:nvSpPr>
          <p:spPr bwMode="auto">
            <a:xfrm>
              <a:off x="3969" y="1117"/>
              <a:ext cx="528" cy="4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en-US" altLang="th-TH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91" name="Rectangle 33"/>
            <p:cNvSpPr>
              <a:spLocks noChangeArrowheads="1"/>
            </p:cNvSpPr>
            <p:nvPr/>
          </p:nvSpPr>
          <p:spPr bwMode="auto">
            <a:xfrm>
              <a:off x="3456" y="1104"/>
              <a:ext cx="528" cy="4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en-US" altLang="th-TH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92" name="Rectangle 34"/>
            <p:cNvSpPr>
              <a:spLocks noChangeArrowheads="1"/>
            </p:cNvSpPr>
            <p:nvPr/>
          </p:nvSpPr>
          <p:spPr bwMode="auto">
            <a:xfrm>
              <a:off x="2928" y="1104"/>
              <a:ext cx="528" cy="4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en-US" altLang="th-TH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93" name="Rectangle 35"/>
            <p:cNvSpPr>
              <a:spLocks noChangeArrowheads="1"/>
            </p:cNvSpPr>
            <p:nvPr/>
          </p:nvSpPr>
          <p:spPr bwMode="auto">
            <a:xfrm>
              <a:off x="2400" y="1104"/>
              <a:ext cx="528" cy="432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en-US" altLang="th-TH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94" name="Rectangle 37"/>
            <p:cNvSpPr>
              <a:spLocks noChangeArrowheads="1"/>
            </p:cNvSpPr>
            <p:nvPr/>
          </p:nvSpPr>
          <p:spPr bwMode="auto">
            <a:xfrm>
              <a:off x="1536" y="1104"/>
              <a:ext cx="33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th-TH" altLang="th-TH" sz="2800">
                  <a:latin typeface="Arial" panose="020B0604020202020204" pitchFamily="34" charset="0"/>
                  <a:cs typeface="JasmineUPC" panose="02020603050405020304" pitchFamily="18" charset="-34"/>
                </a:rPr>
                <a:t>5</a:t>
              </a:r>
              <a:endParaRPr lang="en-US" altLang="th-TH" sz="2800">
                <a:latin typeface="Arial" panose="020B0604020202020204" pitchFamily="34" charset="0"/>
                <a:cs typeface="JasmineUPC" panose="02020603050405020304" pitchFamily="18" charset="-34"/>
              </a:endParaRPr>
            </a:p>
          </p:txBody>
        </p:sp>
        <p:sp>
          <p:nvSpPr>
            <p:cNvPr id="45095" name="Line 38"/>
            <p:cNvSpPr>
              <a:spLocks noChangeShapeType="1"/>
            </p:cNvSpPr>
            <p:nvPr/>
          </p:nvSpPr>
          <p:spPr bwMode="auto">
            <a:xfrm>
              <a:off x="1536" y="1536"/>
              <a:ext cx="297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th-TH"/>
            </a:p>
          </p:txBody>
        </p:sp>
        <p:sp>
          <p:nvSpPr>
            <p:cNvPr id="45096" name="Line 39"/>
            <p:cNvSpPr>
              <a:spLocks noChangeShapeType="1"/>
            </p:cNvSpPr>
            <p:nvPr/>
          </p:nvSpPr>
          <p:spPr bwMode="auto">
            <a:xfrm>
              <a:off x="1536" y="1968"/>
              <a:ext cx="297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th-TH"/>
            </a:p>
          </p:txBody>
        </p:sp>
        <p:sp>
          <p:nvSpPr>
            <p:cNvPr id="45097" name="Line 40"/>
            <p:cNvSpPr>
              <a:spLocks noChangeShapeType="1"/>
            </p:cNvSpPr>
            <p:nvPr/>
          </p:nvSpPr>
          <p:spPr bwMode="auto">
            <a:xfrm>
              <a:off x="1536" y="2400"/>
              <a:ext cx="297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th-TH"/>
            </a:p>
          </p:txBody>
        </p:sp>
        <p:sp>
          <p:nvSpPr>
            <p:cNvPr id="45098" name="Line 41"/>
            <p:cNvSpPr>
              <a:spLocks noChangeShapeType="1"/>
            </p:cNvSpPr>
            <p:nvPr/>
          </p:nvSpPr>
          <p:spPr bwMode="auto">
            <a:xfrm>
              <a:off x="1536" y="2832"/>
              <a:ext cx="297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th-TH"/>
            </a:p>
          </p:txBody>
        </p:sp>
        <p:sp>
          <p:nvSpPr>
            <p:cNvPr id="45099" name="Line 42"/>
            <p:cNvSpPr>
              <a:spLocks noChangeShapeType="1"/>
            </p:cNvSpPr>
            <p:nvPr/>
          </p:nvSpPr>
          <p:spPr bwMode="auto">
            <a:xfrm>
              <a:off x="1536" y="3264"/>
              <a:ext cx="297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th-TH"/>
            </a:p>
          </p:txBody>
        </p:sp>
        <p:sp>
          <p:nvSpPr>
            <p:cNvPr id="45100" name="Line 43"/>
            <p:cNvSpPr>
              <a:spLocks noChangeShapeType="1"/>
            </p:cNvSpPr>
            <p:nvPr/>
          </p:nvSpPr>
          <p:spPr bwMode="auto">
            <a:xfrm>
              <a:off x="1536" y="3582"/>
              <a:ext cx="2976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th-TH"/>
            </a:p>
          </p:txBody>
        </p:sp>
        <p:sp>
          <p:nvSpPr>
            <p:cNvPr id="45101" name="Line 44"/>
            <p:cNvSpPr>
              <a:spLocks noChangeShapeType="1"/>
            </p:cNvSpPr>
            <p:nvPr/>
          </p:nvSpPr>
          <p:spPr bwMode="auto">
            <a:xfrm>
              <a:off x="1536" y="1104"/>
              <a:ext cx="1" cy="24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th-TH"/>
            </a:p>
          </p:txBody>
        </p:sp>
        <p:sp>
          <p:nvSpPr>
            <p:cNvPr id="45102" name="Line 45"/>
            <p:cNvSpPr>
              <a:spLocks noChangeShapeType="1"/>
            </p:cNvSpPr>
            <p:nvPr/>
          </p:nvSpPr>
          <p:spPr bwMode="auto">
            <a:xfrm>
              <a:off x="1872" y="1104"/>
              <a:ext cx="1" cy="24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th-TH"/>
            </a:p>
          </p:txBody>
        </p:sp>
        <p:sp>
          <p:nvSpPr>
            <p:cNvPr id="45103" name="Line 46"/>
            <p:cNvSpPr>
              <a:spLocks noChangeShapeType="1"/>
            </p:cNvSpPr>
            <p:nvPr/>
          </p:nvSpPr>
          <p:spPr bwMode="auto">
            <a:xfrm>
              <a:off x="2400" y="1104"/>
              <a:ext cx="1" cy="24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th-TH"/>
            </a:p>
          </p:txBody>
        </p:sp>
        <p:sp>
          <p:nvSpPr>
            <p:cNvPr id="45104" name="Line 47"/>
            <p:cNvSpPr>
              <a:spLocks noChangeShapeType="1"/>
            </p:cNvSpPr>
            <p:nvPr/>
          </p:nvSpPr>
          <p:spPr bwMode="auto">
            <a:xfrm>
              <a:off x="2928" y="1104"/>
              <a:ext cx="1" cy="24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th-TH"/>
            </a:p>
          </p:txBody>
        </p:sp>
        <p:sp>
          <p:nvSpPr>
            <p:cNvPr id="45105" name="Line 48"/>
            <p:cNvSpPr>
              <a:spLocks noChangeShapeType="1"/>
            </p:cNvSpPr>
            <p:nvPr/>
          </p:nvSpPr>
          <p:spPr bwMode="auto">
            <a:xfrm>
              <a:off x="3456" y="1104"/>
              <a:ext cx="1" cy="24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th-TH"/>
            </a:p>
          </p:txBody>
        </p:sp>
        <p:sp>
          <p:nvSpPr>
            <p:cNvPr id="45106" name="Line 49"/>
            <p:cNvSpPr>
              <a:spLocks noChangeShapeType="1"/>
            </p:cNvSpPr>
            <p:nvPr/>
          </p:nvSpPr>
          <p:spPr bwMode="auto">
            <a:xfrm>
              <a:off x="3984" y="1104"/>
              <a:ext cx="1" cy="24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th-TH"/>
            </a:p>
          </p:txBody>
        </p:sp>
        <p:sp>
          <p:nvSpPr>
            <p:cNvPr id="45107" name="Line 50"/>
            <p:cNvSpPr>
              <a:spLocks noChangeShapeType="1"/>
            </p:cNvSpPr>
            <p:nvPr/>
          </p:nvSpPr>
          <p:spPr bwMode="auto">
            <a:xfrm>
              <a:off x="4512" y="1104"/>
              <a:ext cx="1" cy="24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th-TH"/>
            </a:p>
          </p:txBody>
        </p:sp>
        <p:sp>
          <p:nvSpPr>
            <p:cNvPr id="45108" name="Line 51"/>
            <p:cNvSpPr>
              <a:spLocks noChangeShapeType="1"/>
            </p:cNvSpPr>
            <p:nvPr/>
          </p:nvSpPr>
          <p:spPr bwMode="auto">
            <a:xfrm>
              <a:off x="1528" y="1120"/>
              <a:ext cx="2976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th-TH"/>
            </a:p>
          </p:txBody>
        </p:sp>
        <p:sp>
          <p:nvSpPr>
            <p:cNvPr id="45109" name="Text Box 53"/>
            <p:cNvSpPr txBox="1">
              <a:spLocks noChangeArrowheads="1"/>
            </p:cNvSpPr>
            <p:nvPr/>
          </p:nvSpPr>
          <p:spPr bwMode="auto">
            <a:xfrm>
              <a:off x="1559" y="3641"/>
              <a:ext cx="2903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th-TH" sz="2400" b="1">
                  <a:latin typeface="Times New Roman" panose="02020603050405020304" pitchFamily="18" charset="0"/>
                  <a:cs typeface="JasmineUPC" panose="02020603050405020304" pitchFamily="18" charset="-34"/>
                </a:rPr>
                <a:t>โอกาสที่จะเกิด</a:t>
              </a:r>
            </a:p>
          </p:txBody>
        </p:sp>
        <p:sp>
          <p:nvSpPr>
            <p:cNvPr id="45110" name="Text Box 55"/>
            <p:cNvSpPr txBox="1">
              <a:spLocks noChangeArrowheads="1"/>
            </p:cNvSpPr>
            <p:nvPr/>
          </p:nvSpPr>
          <p:spPr bwMode="auto">
            <a:xfrm rot="-5400000">
              <a:off x="28" y="2207"/>
              <a:ext cx="249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th-TH" sz="2400" b="1">
                  <a:latin typeface="Times New Roman" panose="02020603050405020304" pitchFamily="18" charset="0"/>
                  <a:cs typeface="JasmineUPC" panose="02020603050405020304" pitchFamily="18" charset="-34"/>
                </a:rPr>
                <a:t>ผลกระทบ</a:t>
              </a:r>
            </a:p>
          </p:txBody>
        </p:sp>
        <p:sp>
          <p:nvSpPr>
            <p:cNvPr id="45111" name="Rectangle 30"/>
            <p:cNvSpPr>
              <a:spLocks noChangeArrowheads="1"/>
            </p:cNvSpPr>
            <p:nvPr/>
          </p:nvSpPr>
          <p:spPr bwMode="auto">
            <a:xfrm>
              <a:off x="1880" y="1137"/>
              <a:ext cx="518" cy="3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en-US" altLang="th-TH"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112" name="Rectangle 30"/>
            <p:cNvSpPr>
              <a:spLocks noChangeArrowheads="1"/>
            </p:cNvSpPr>
            <p:nvPr/>
          </p:nvSpPr>
          <p:spPr bwMode="auto">
            <a:xfrm>
              <a:off x="3993" y="2845"/>
              <a:ext cx="504" cy="4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en-US" altLang="th-TH"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113" name="Rectangle 18"/>
            <p:cNvSpPr>
              <a:spLocks noChangeArrowheads="1"/>
            </p:cNvSpPr>
            <p:nvPr/>
          </p:nvSpPr>
          <p:spPr bwMode="auto">
            <a:xfrm>
              <a:off x="2407" y="2845"/>
              <a:ext cx="520" cy="41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th-TH" altLang="th-TH" sz="2400" b="1">
                <a:latin typeface="Arial" panose="020B0604020202020204" pitchFamily="34" charset="0"/>
                <a:cs typeface="JasmineUPC" panose="02020603050405020304" pitchFamily="18" charset="-34"/>
              </a:endParaRPr>
            </a:p>
          </p:txBody>
        </p:sp>
      </p:grpSp>
      <p:sp>
        <p:nvSpPr>
          <p:cNvPr id="45061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6B8889-BD6B-4F2C-A6E3-4297D42BAD8B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th-TH" altLang="th-TH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90E980-7F6A-43D5-AA79-0AD5BCC03058}" type="slidenum">
              <a:rPr lang="en-US" altLang="th-TH" sz="140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th-TH" altLang="th-TH" sz="14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6324600" y="5181600"/>
            <a:ext cx="838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en-US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altLang="th-TH" sz="2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5486400" y="5181600"/>
            <a:ext cx="838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en-US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altLang="th-TH" sz="2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4648200" y="5181600"/>
            <a:ext cx="838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en-US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altLang="th-TH" sz="2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3810000" y="5181600"/>
            <a:ext cx="838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en-US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altLang="th-TH" sz="2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2971800" y="5181600"/>
            <a:ext cx="838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en-US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altLang="th-TH" sz="2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088" name="Rectangle 7"/>
          <p:cNvSpPr>
            <a:spLocks noChangeArrowheads="1"/>
          </p:cNvSpPr>
          <p:nvPr/>
        </p:nvSpPr>
        <p:spPr bwMode="auto">
          <a:xfrm>
            <a:off x="2438400" y="5181600"/>
            <a:ext cx="533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endParaRPr lang="th-TH" altLang="th-TH" sz="2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495800"/>
            <a:ext cx="838200" cy="6858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4648200" y="4495800"/>
            <a:ext cx="838200" cy="6858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3810000" y="4495800"/>
            <a:ext cx="838200" cy="6858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2971800" y="4495800"/>
            <a:ext cx="838200" cy="6858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2438400" y="4495800"/>
            <a:ext cx="53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en-US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altLang="th-TH" sz="2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6300788" y="3810000"/>
            <a:ext cx="8382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5486400" y="3810000"/>
            <a:ext cx="8382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4648200" y="3810000"/>
            <a:ext cx="838200" cy="6858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3810000" y="3810000"/>
            <a:ext cx="838200" cy="6858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2971800" y="3810000"/>
            <a:ext cx="838200" cy="6858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2438400" y="3810000"/>
            <a:ext cx="53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en-US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altLang="th-TH" sz="2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6324600" y="3124200"/>
            <a:ext cx="838200" cy="685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5486400" y="3124200"/>
            <a:ext cx="8382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4648200" y="3124200"/>
            <a:ext cx="8382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3810000" y="3124200"/>
            <a:ext cx="838200" cy="6858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2971800" y="3124200"/>
            <a:ext cx="838200" cy="6858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2438400" y="3124200"/>
            <a:ext cx="53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en-US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altLang="th-TH" sz="2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324600" y="2438400"/>
            <a:ext cx="838200" cy="685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486400" y="2438400"/>
            <a:ext cx="838200" cy="685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4648200" y="2438400"/>
            <a:ext cx="8382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3810000" y="2438400"/>
            <a:ext cx="8382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2971800" y="2438400"/>
            <a:ext cx="838200" cy="6858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2438400" y="2438400"/>
            <a:ext cx="53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en-US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altLang="th-TH" sz="2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6324600" y="1752600"/>
            <a:ext cx="838200" cy="685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25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486400" y="1752600"/>
            <a:ext cx="838200" cy="685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4648200" y="1752600"/>
            <a:ext cx="838200" cy="685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3810000" y="1752600"/>
            <a:ext cx="8382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</a:p>
        </p:txBody>
      </p:sp>
      <p:sp>
        <p:nvSpPr>
          <p:cNvPr id="46116" name="Rectangle 37"/>
          <p:cNvSpPr>
            <a:spLocks noChangeArrowheads="1"/>
          </p:cNvSpPr>
          <p:nvPr/>
        </p:nvSpPr>
        <p:spPr bwMode="auto">
          <a:xfrm>
            <a:off x="2438400" y="1752600"/>
            <a:ext cx="53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en-US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altLang="th-TH" sz="2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117" name="Line 38"/>
          <p:cNvSpPr>
            <a:spLocks noChangeShapeType="1"/>
          </p:cNvSpPr>
          <p:nvPr/>
        </p:nvSpPr>
        <p:spPr bwMode="auto">
          <a:xfrm>
            <a:off x="2438400" y="24384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46118" name="Line 39"/>
          <p:cNvSpPr>
            <a:spLocks noChangeShapeType="1"/>
          </p:cNvSpPr>
          <p:nvPr/>
        </p:nvSpPr>
        <p:spPr bwMode="auto">
          <a:xfrm>
            <a:off x="2438400" y="31242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46119" name="Line 40"/>
          <p:cNvSpPr>
            <a:spLocks noChangeShapeType="1"/>
          </p:cNvSpPr>
          <p:nvPr/>
        </p:nvSpPr>
        <p:spPr bwMode="auto">
          <a:xfrm>
            <a:off x="2438400" y="38100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46120" name="Line 41"/>
          <p:cNvSpPr>
            <a:spLocks noChangeShapeType="1"/>
          </p:cNvSpPr>
          <p:nvPr/>
        </p:nvSpPr>
        <p:spPr bwMode="auto">
          <a:xfrm>
            <a:off x="2438400" y="44958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46121" name="Line 42"/>
          <p:cNvSpPr>
            <a:spLocks noChangeShapeType="1"/>
          </p:cNvSpPr>
          <p:nvPr/>
        </p:nvSpPr>
        <p:spPr bwMode="auto">
          <a:xfrm>
            <a:off x="2438400" y="51816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46122" name="Line 43"/>
          <p:cNvSpPr>
            <a:spLocks noChangeShapeType="1"/>
          </p:cNvSpPr>
          <p:nvPr/>
        </p:nvSpPr>
        <p:spPr bwMode="auto">
          <a:xfrm>
            <a:off x="2438400" y="5699125"/>
            <a:ext cx="4724400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46123" name="Line 44"/>
          <p:cNvSpPr>
            <a:spLocks noChangeShapeType="1"/>
          </p:cNvSpPr>
          <p:nvPr/>
        </p:nvSpPr>
        <p:spPr bwMode="auto">
          <a:xfrm>
            <a:off x="2438400" y="1752600"/>
            <a:ext cx="0" cy="3946525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46124" name="Line 45"/>
          <p:cNvSpPr>
            <a:spLocks noChangeShapeType="1"/>
          </p:cNvSpPr>
          <p:nvPr/>
        </p:nvSpPr>
        <p:spPr bwMode="auto">
          <a:xfrm>
            <a:off x="2971800" y="1752600"/>
            <a:ext cx="0" cy="3946525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46125" name="Line 46"/>
          <p:cNvSpPr>
            <a:spLocks noChangeShapeType="1"/>
          </p:cNvSpPr>
          <p:nvPr/>
        </p:nvSpPr>
        <p:spPr bwMode="auto">
          <a:xfrm>
            <a:off x="3810000" y="1752600"/>
            <a:ext cx="0" cy="3946525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46126" name="Line 47"/>
          <p:cNvSpPr>
            <a:spLocks noChangeShapeType="1"/>
          </p:cNvSpPr>
          <p:nvPr/>
        </p:nvSpPr>
        <p:spPr bwMode="auto">
          <a:xfrm>
            <a:off x="4648200" y="1752600"/>
            <a:ext cx="0" cy="3946525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46127" name="Line 48"/>
          <p:cNvSpPr>
            <a:spLocks noChangeShapeType="1"/>
          </p:cNvSpPr>
          <p:nvPr/>
        </p:nvSpPr>
        <p:spPr bwMode="auto">
          <a:xfrm>
            <a:off x="5486400" y="1752600"/>
            <a:ext cx="0" cy="3946525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46128" name="Line 49"/>
          <p:cNvSpPr>
            <a:spLocks noChangeShapeType="1"/>
          </p:cNvSpPr>
          <p:nvPr/>
        </p:nvSpPr>
        <p:spPr bwMode="auto">
          <a:xfrm>
            <a:off x="6324600" y="1752600"/>
            <a:ext cx="0" cy="3946525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46129" name="Line 50"/>
          <p:cNvSpPr>
            <a:spLocks noChangeShapeType="1"/>
          </p:cNvSpPr>
          <p:nvPr/>
        </p:nvSpPr>
        <p:spPr bwMode="auto">
          <a:xfrm>
            <a:off x="7162800" y="1752600"/>
            <a:ext cx="0" cy="3946525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46130" name="Line 51"/>
          <p:cNvSpPr>
            <a:spLocks noChangeShapeType="1"/>
          </p:cNvSpPr>
          <p:nvPr/>
        </p:nvSpPr>
        <p:spPr bwMode="auto">
          <a:xfrm>
            <a:off x="2391438" y="1752600"/>
            <a:ext cx="4824412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46131" name="Text Box 52"/>
          <p:cNvSpPr txBox="1">
            <a:spLocks noChangeArrowheads="1"/>
          </p:cNvSpPr>
          <p:nvPr/>
        </p:nvSpPr>
        <p:spPr bwMode="auto">
          <a:xfrm>
            <a:off x="1447800" y="2971800"/>
            <a:ext cx="762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ทบ</a:t>
            </a:r>
          </a:p>
        </p:txBody>
      </p:sp>
      <p:sp>
        <p:nvSpPr>
          <p:cNvPr id="46132" name="Text Box 53"/>
          <p:cNvSpPr txBox="1">
            <a:spLocks noChangeArrowheads="1"/>
          </p:cNvSpPr>
          <p:nvPr/>
        </p:nvSpPr>
        <p:spPr bwMode="auto">
          <a:xfrm>
            <a:off x="4419600" y="59436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โอกาสที่จะเกิด</a:t>
            </a:r>
          </a:p>
        </p:txBody>
      </p:sp>
      <p:sp>
        <p:nvSpPr>
          <p:cNvPr id="46133" name="Rectangle 54"/>
          <p:cNvSpPr>
            <a:spLocks noChangeArrowheads="1"/>
          </p:cNvSpPr>
          <p:nvPr/>
        </p:nvSpPr>
        <p:spPr bwMode="auto">
          <a:xfrm>
            <a:off x="1846263" y="407988"/>
            <a:ext cx="594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800" b="1" dirty="0">
                <a:solidFill>
                  <a:srgbClr val="66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แผนภูมิความเสี่ยง (</a:t>
            </a:r>
            <a:r>
              <a:rPr lang="en-US" altLang="th-TH" sz="4800" b="1" dirty="0">
                <a:solidFill>
                  <a:srgbClr val="66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Risk Profile</a:t>
            </a:r>
            <a:r>
              <a:rPr lang="en-US" altLang="th-TH" sz="4400" dirty="0">
                <a:solidFill>
                  <a:srgbClr val="66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altLang="th-TH" sz="4400" dirty="0">
              <a:solidFill>
                <a:srgbClr val="66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134" name="Rectangle 30"/>
          <p:cNvSpPr>
            <a:spLocks noChangeArrowheads="1"/>
          </p:cNvSpPr>
          <p:nvPr/>
        </p:nvSpPr>
        <p:spPr bwMode="auto">
          <a:xfrm>
            <a:off x="2971800" y="1768012"/>
            <a:ext cx="838200" cy="675613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</a:p>
        </p:txBody>
      </p:sp>
      <p:sp>
        <p:nvSpPr>
          <p:cNvPr id="46135" name="Line 231"/>
          <p:cNvSpPr>
            <a:spLocks noChangeShapeType="1"/>
          </p:cNvSpPr>
          <p:nvPr/>
        </p:nvSpPr>
        <p:spPr bwMode="auto">
          <a:xfrm flipV="1">
            <a:off x="2003425" y="4870450"/>
            <a:ext cx="1655763" cy="463550"/>
          </a:xfrm>
          <a:prstGeom prst="line">
            <a:avLst/>
          </a:prstGeom>
          <a:noFill/>
          <a:ln w="317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3" name="Text Box 232"/>
          <p:cNvSpPr txBox="1">
            <a:spLocks noChangeArrowheads="1"/>
          </p:cNvSpPr>
          <p:nvPr/>
        </p:nvSpPr>
        <p:spPr bwMode="auto">
          <a:xfrm>
            <a:off x="273050" y="5311775"/>
            <a:ext cx="2257425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th-TH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เสี่ยง</a:t>
            </a:r>
          </a:p>
          <a:p>
            <a:pPr algn="ctr">
              <a:spcBef>
                <a:spcPts val="0"/>
              </a:spcBef>
              <a:defRPr/>
            </a:pPr>
            <a:r>
              <a:rPr lang="th-TH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ยอมรับได้</a:t>
            </a:r>
            <a:endParaRPr lang="en-US" sz="2400" b="1" dirty="0">
              <a:solidFill>
                <a:srgbClr val="00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 bwMode="auto">
          <a:xfrm>
            <a:off x="29718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 bwMode="auto">
          <a:xfrm>
            <a:off x="3810000" y="3810000"/>
            <a:ext cx="0" cy="685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 bwMode="auto">
          <a:xfrm>
            <a:off x="3810000" y="4495800"/>
            <a:ext cx="8382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 bwMode="auto">
          <a:xfrm>
            <a:off x="4648200" y="4495800"/>
            <a:ext cx="0" cy="685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 bwMode="auto">
          <a:xfrm>
            <a:off x="2971800" y="3810000"/>
            <a:ext cx="0" cy="13716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 bwMode="auto">
          <a:xfrm>
            <a:off x="2971800" y="5181600"/>
            <a:ext cx="1676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143" name="Rectangle 9"/>
          <p:cNvSpPr>
            <a:spLocks noChangeArrowheads="1"/>
          </p:cNvSpPr>
          <p:nvPr/>
        </p:nvSpPr>
        <p:spPr bwMode="auto">
          <a:xfrm>
            <a:off x="6319776" y="4489981"/>
            <a:ext cx="819212" cy="691617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ClrTx/>
              <a:buSzPct val="90000"/>
              <a:buFontTx/>
              <a:buNone/>
            </a:pPr>
            <a:r>
              <a:rPr lang="th-TH" alt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</a:p>
          <a:p>
            <a:pPr algn="ctr">
              <a:buClrTx/>
              <a:buSzPct val="90000"/>
              <a:buFontTx/>
              <a:buNone/>
            </a:pPr>
            <a:endParaRPr lang="th-TH" alt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4" name="ตัวแทนหมายเลขสไลด์ 1"/>
          <p:cNvSpPr txBox="1">
            <a:spLocks/>
          </p:cNvSpPr>
          <p:nvPr/>
        </p:nvSpPr>
        <p:spPr bwMode="auto">
          <a:xfrm>
            <a:off x="7042150" y="6203156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ngsana New" panose="02020603050405020304" pitchFamily="18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ngsana New" panose="02020603050405020304" pitchFamily="18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ngsana New" panose="02020603050405020304" pitchFamily="18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ngsana New" panose="02020603050405020304" pitchFamily="18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ngsana New" panose="02020603050405020304" pitchFamily="18" charset="-34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ngsana New" panose="02020603050405020304" pitchFamily="18" charset="-34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ngsana New" panose="02020603050405020304" pitchFamily="18" charset="-34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ngsana New" panose="02020603050405020304" pitchFamily="18" charset="-34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h-TH" sz="1400" dirty="0" smtClean="0"/>
              <a:t>26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600949" cy="917575"/>
          </a:xfrm>
          <a:prstGeom prst="roundRect">
            <a:avLst/>
          </a:prstGeom>
          <a:gradFill>
            <a:gsLst>
              <a:gs pos="0">
                <a:srgbClr val="0070C0"/>
              </a:gs>
              <a:gs pos="80000">
                <a:srgbClr val="CCECFF"/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solidFill>
              <a:schemeClr val="accent3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th-TH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การจัดการความเสี่ยง 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(Risk Response)</a:t>
            </a:r>
            <a:r>
              <a:rPr lang="th-TH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92326"/>
            <a:ext cx="7515225" cy="41513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thaiDist" eaLnBrk="1" hangingPunct="1">
              <a:defRPr/>
            </a:pP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พิจารณาหาแนวทางเพื่อจะจัดการกับความ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เสี่ยง เพื่อให้</a:t>
            </a: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ระดับความเสี่ยงลดลงจนอยู่ในระดับที่สามารถยอมรับได้ </a:t>
            </a:r>
            <a:r>
              <a:rPr lang="en-US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(Risk Tolerance)</a:t>
            </a: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 eaLnBrk="1" hangingPunct="1">
              <a:defRPr/>
            </a:pP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ือกแนวทางที่จะจัดการกับความเสี่ยงนั้นต้องอยู่บนพื้นฐานของการเปรียบเทียบระหว่างต้นทุนที่จะเกิดขึ้นจากแนวทาง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นั้นๆ กับ</a:t>
            </a: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ผลประโยชน์ที่องค์กรจะได้รับ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</a:t>
            </a:r>
            <a:b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ความคุ้มค่าต่อองค์กรหรือไม่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2" name="ตัวแทนหมายเลขสไลด์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3EBD7C-8FD6-4CC4-8C84-824CF746AB8C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th-TH" altLang="th-TH" sz="140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8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7306"/>
              </p:ext>
            </p:extLst>
          </p:nvPr>
        </p:nvGraphicFramePr>
        <p:xfrm>
          <a:off x="228600" y="1981200"/>
          <a:ext cx="8569325" cy="3593273"/>
        </p:xfrm>
        <a:graphic>
          <a:graphicData uri="http://schemas.openxmlformats.org/drawingml/2006/table">
            <a:tbl>
              <a:tblPr/>
              <a:tblGrid>
                <a:gridCol w="302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โอกาสที่จะเกิดความเสี่ยง</a:t>
                      </a:r>
                    </a:p>
                  </a:txBody>
                  <a:tcPr marL="90000" marR="90000" marT="46793" marB="4679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ความถี่ที่เกิดขึ้น (เฉลี่ย)</a:t>
                      </a:r>
                    </a:p>
                  </a:txBody>
                  <a:tcPr marL="90000" marR="90000" marT="46793" marB="467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ระดับคะแนน</a:t>
                      </a:r>
                    </a:p>
                  </a:txBody>
                  <a:tcPr marL="90000" marR="90000" marT="46793" marB="467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1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สูงมาก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ปานกลาง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น้อย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น้อยมาก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มากกว่า 1 ครั้งต่อเดือน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ระหว่าง1-6 เดือนต่อครั้ง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ระหว่าง 6-12 เดือนต่อครั้ง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มากกว่า 1 ปีต่อครั้ง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มากกว่า 5 ปีต่อครั้ง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838200" y="762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ตัวอย่างโอกาสที่จะเกิดเหตุการณ์ที่เป็นความเสี่ยง</a:t>
            </a:r>
          </a:p>
        </p:txBody>
      </p:sp>
      <p:sp>
        <p:nvSpPr>
          <p:cNvPr id="48145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FDC6B5-88C7-4AD3-99FE-FBFD7AF35089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th-TH" altLang="th-TH" sz="1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963" name="Group 1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02593841"/>
              </p:ext>
            </p:extLst>
          </p:nvPr>
        </p:nvGraphicFramePr>
        <p:xfrm>
          <a:off x="304800" y="1951238"/>
          <a:ext cx="8424863" cy="4105275"/>
        </p:xfrm>
        <a:graphic>
          <a:graphicData uri="http://schemas.openxmlformats.org/drawingml/2006/table">
            <a:tbl>
              <a:tblPr/>
              <a:tblGrid>
                <a:gridCol w="324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5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6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โอกาสที่จะเกิดความเสี่ยง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เปอร์เซ็นต์โอกาส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ที่จะเกิดขึ้น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ระดับคะแนน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6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สูงมาก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ปานกลาง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น้อย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น้อยมาก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มากกว่า 80 %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70-79 %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60-69 %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50-59 %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น้อยกว่า 50 %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192" name="Rectangle 22"/>
          <p:cNvSpPr>
            <a:spLocks noChangeArrowheads="1"/>
          </p:cNvSpPr>
          <p:nvPr/>
        </p:nvSpPr>
        <p:spPr bwMode="auto">
          <a:xfrm>
            <a:off x="838200" y="762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ตัวอย่างโอกาสที่จะเกิดเหตุการณ์ที่เป็นความเสี่ยง</a:t>
            </a:r>
          </a:p>
        </p:txBody>
      </p:sp>
      <p:sp>
        <p:nvSpPr>
          <p:cNvPr id="50193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C61750-8361-441C-BB3C-13543267DCBC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th-TH" altLang="th-TH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xfrm>
            <a:off x="8153400" y="6248400"/>
            <a:ext cx="57785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13C824-1F0D-4A16-A70D-5FB68A39A846}" type="slidenum">
              <a:rPr lang="en-US" altLang="th-TH" sz="1400" smtClean="0">
                <a:latin typeface="+mn-lt"/>
                <a:cs typeface="Browallia New" panose="020B0604020202020204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th-TH" altLang="th-TH" sz="1400" smtClean="0">
              <a:latin typeface="+mn-lt"/>
              <a:cs typeface="Browallia New" panose="020B0604020202020204" pitchFamily="34" charset="-34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42435" y="711487"/>
            <a:ext cx="7488832" cy="879496"/>
          </a:xfrm>
          <a:prstGeom prst="plaque">
            <a:avLst/>
          </a:prstGeom>
          <a:gradFill>
            <a:gsLst>
              <a:gs pos="30000">
                <a:srgbClr val="FFFFCC"/>
              </a:gs>
              <a:gs pos="100000">
                <a:srgbClr val="FF9933"/>
              </a:gs>
            </a:gsLst>
          </a:gradFill>
          <a:ln w="57150" cmpd="dbl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4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พระราชบัญญัติวินัยการเงินการคลังของรัฐ พ.ศ. ๒๕๖๑</a:t>
            </a:r>
            <a:endParaRPr lang="en-US" sz="44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02475" y="2636421"/>
            <a:ext cx="6768752" cy="289440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thaiDist">
              <a:defRPr/>
            </a:pPr>
            <a:endParaRPr lang="th-TH" sz="800" b="1" dirty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defRPr/>
            </a:pPr>
            <a:endParaRPr lang="en-US" sz="2000" b="1" dirty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defRPr/>
            </a:pP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ให้หน่วยงานของรัฐจัดให้มีการตรวจสอบภายใน         การควบคุมภายใน และการบริหารจัดการความ</a:t>
            </a: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เสี่ยง</a:t>
            </a:r>
            <a:b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ถือปฏิบัติตามมาตรฐานและ</a:t>
            </a: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</a:t>
            </a:r>
            <a:b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กระทรวงการคลังกำหนด</a:t>
            </a:r>
          </a:p>
          <a:p>
            <a:pPr algn="thaiDist">
              <a:defRPr/>
            </a:pPr>
            <a:endParaRPr lang="en-US" sz="800" b="1" dirty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ลูกศร: รูปห้าเหลี่ยม 5">
            <a:extLst/>
          </p:cNvPr>
          <p:cNvSpPr/>
          <p:nvPr/>
        </p:nvSpPr>
        <p:spPr>
          <a:xfrm>
            <a:off x="971600" y="2253735"/>
            <a:ext cx="2411839" cy="707886"/>
          </a:xfrm>
          <a:prstGeom prst="homePlate">
            <a:avLst/>
          </a:prstGeom>
          <a:gradFill>
            <a:gsLst>
              <a:gs pos="0">
                <a:schemeClr val="accent2">
                  <a:tint val="94000"/>
                  <a:satMod val="105000"/>
                  <a:lumMod val="96000"/>
                </a:schemeClr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 w="31750">
            <a:solidFill>
              <a:srgbClr val="C00000"/>
            </a:solidFill>
            <a:prstDash val="sysDash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๗๙ </a:t>
            </a:r>
            <a:endParaRPr lang="en-US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838200" y="762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ตัวอย่างผลกระทบต่อองค์กร (ด้านการเงิน)</a:t>
            </a:r>
          </a:p>
        </p:txBody>
      </p:sp>
      <p:graphicFrame>
        <p:nvGraphicFramePr>
          <p:cNvPr id="181252" name="Group 4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5999171"/>
              </p:ext>
            </p:extLst>
          </p:nvPr>
        </p:nvGraphicFramePr>
        <p:xfrm>
          <a:off x="546100" y="1981200"/>
          <a:ext cx="8064500" cy="4103688"/>
        </p:xfrm>
        <a:graphic>
          <a:graphicData uri="http://schemas.openxmlformats.org/drawingml/2006/table">
            <a:tbl>
              <a:tblPr/>
              <a:tblGrid>
                <a:gridCol w="192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4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8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23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ผลกระทบ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ต่อองค์กร</a:t>
                      </a:r>
                    </a:p>
                  </a:txBody>
                  <a:tcPr marL="90000" marR="90000" marT="46793" marB="4679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ความเสียหาย</a:t>
                      </a:r>
                    </a:p>
                  </a:txBody>
                  <a:tcPr marL="90000" marR="90000" marT="46793" marB="467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ระดับคะแนน</a:t>
                      </a:r>
                    </a:p>
                  </a:txBody>
                  <a:tcPr marL="90000" marR="90000" marT="46793" marB="467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13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สูงมาก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ปานกลาง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น้อย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น้อยมาก</a:t>
                      </a:r>
                    </a:p>
                  </a:txBody>
                  <a:tcPr marL="90000" marR="90000" marT="46793" marB="4679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มากกว่า 10 ล้านบาท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มากกว่า 5 แสนบาท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–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10 ล้านบาท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มากกว่า 1 แสนบาท  –  5 แสนบาท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หมื่นบาท  -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แสนบาท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น้อยกว่า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หมื่นบาท</a:t>
                      </a:r>
                    </a:p>
                  </a:txBody>
                  <a:tcPr marL="90000" marR="90000" marT="46793" marB="467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000" marR="90000" marT="46793" marB="467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241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B066C4-46D4-41F8-8198-9D2A2022FE53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th-TH" altLang="th-TH" sz="1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838200"/>
            <a:ext cx="7848600" cy="850900"/>
          </a:xfrm>
        </p:spPr>
        <p:txBody>
          <a:bodyPr anchor="ctr"/>
          <a:lstStyle/>
          <a:p>
            <a:pPr algn="ctr"/>
            <a:r>
              <a:rPr lang="th-TH" alt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ตัวอย่างผลกระทบต่อองค์กร (ด้านชื่อเสียง)</a:t>
            </a:r>
          </a:p>
        </p:txBody>
      </p:sp>
      <p:graphicFrame>
        <p:nvGraphicFramePr>
          <p:cNvPr id="342041" name="Group 2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72462052"/>
              </p:ext>
            </p:extLst>
          </p:nvPr>
        </p:nvGraphicFramePr>
        <p:xfrm>
          <a:off x="228600" y="1981200"/>
          <a:ext cx="8686800" cy="41148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79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ผลกระทบต่อองค์กร</a:t>
                      </a:r>
                    </a:p>
                  </a:txBody>
                  <a:tcPr marL="90000" marR="90000" marT="46805" marB="468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ความเสียหาย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ระดับคะแนน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68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สูงมาก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ปานกลาง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น้อย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น้อยมาก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มีการเผยแพร่ข่าวทั้งจากสื่อภายในและต่างประเทศเป็นวงกว้าง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มีการเผยแพร่ข่าวเป็นวงกว้างในประเทศและมีการเผยแพร่ข่าวอยู่วงจำกัดในต่างประเทศ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th-TH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มีการลงข่าวในหนังสือพิมพ์ในประเทศหลายฉบับ 2-3 วัน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มีการลงข่าวในหนังสือพิมพ์ในประเทศบางฉบับ 1 วัน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ไม่มีการเผยแพร่ข่าว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289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11E8A7-3FB5-4688-A04A-AA38E1D55398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th-TH" altLang="th-TH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924800" cy="1143000"/>
          </a:xfrm>
        </p:spPr>
        <p:txBody>
          <a:bodyPr anchor="ctr"/>
          <a:lstStyle/>
          <a:p>
            <a:pPr algn="ctr"/>
            <a:r>
              <a:rPr lang="th-TH" alt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ตัวอย่างผลกระทบต่อองค์กร (ด้านลูกค้า)</a:t>
            </a:r>
          </a:p>
        </p:txBody>
      </p:sp>
      <p:graphicFrame>
        <p:nvGraphicFramePr>
          <p:cNvPr id="343059" name="Group 1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54727812"/>
              </p:ext>
            </p:extLst>
          </p:nvPr>
        </p:nvGraphicFramePr>
        <p:xfrm>
          <a:off x="457200" y="1981200"/>
          <a:ext cx="8188205" cy="3928682"/>
        </p:xfrm>
        <a:graphic>
          <a:graphicData uri="http://schemas.openxmlformats.org/drawingml/2006/table">
            <a:tbl>
              <a:tblPr/>
              <a:tblGrid>
                <a:gridCol w="1458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9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ผลกระทบ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ต่อองค์กร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ความเสียหาย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ระดับคะแนน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8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สูงมาก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ปานกลาง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น้อย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น้อยมาก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ผู้ใช้บริการลดลงมากกว่า 50 คน ต่อเดือน</a:t>
                      </a: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ผู้ใช้บริการลดลงตั้งแต่ 40-50 คน ต่อเดือน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ผู้ใช้บริการลดลงตั้งแต่ 30-39 คน ต่อเดือน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ผู้ใช้บริการลดลงตั้งแต่ 20-29 คน ต่อเดือน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ผู้ใช้บริการลดลงไม่เกิน 19 คน ต่อเดือน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6337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B57E4C-E97D-4F68-AB56-AEF886A8FA6F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th-TH" altLang="th-TH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838200"/>
            <a:ext cx="7859713" cy="922338"/>
          </a:xfrm>
        </p:spPr>
        <p:txBody>
          <a:bodyPr anchor="ctr"/>
          <a:lstStyle/>
          <a:p>
            <a:pPr algn="ctr"/>
            <a:r>
              <a:rPr lang="th-TH" alt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ตัวอย่างผลกระทบต่อองค์กร (ด้านบุคลากร)</a:t>
            </a:r>
          </a:p>
        </p:txBody>
      </p:sp>
      <p:graphicFrame>
        <p:nvGraphicFramePr>
          <p:cNvPr id="345111" name="Group 2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86187581"/>
              </p:ext>
            </p:extLst>
          </p:nvPr>
        </p:nvGraphicFramePr>
        <p:xfrm>
          <a:off x="533400" y="1981200"/>
          <a:ext cx="8077200" cy="3886200"/>
        </p:xfrm>
        <a:graphic>
          <a:graphicData uri="http://schemas.openxmlformats.org/drawingml/2006/table">
            <a:tbl>
              <a:tblPr/>
              <a:tblGrid>
                <a:gridCol w="1458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4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98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ผลกระทบ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ต่อองค์กร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ความเสียหาย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ระดับคะแนน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63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สูงมาก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ปานกลาง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น้อย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น้อยมาก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มีบุคลากรเสียชีวิตมากกว่า 1 คน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มีบุคลากรเสียชีวิตไม่เกิน 1 คน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มีบุคลากรได้รับบาดเจ็บจนพิการ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มีบุคลากรได้รับบาดเจ็บมาก แต่ไม่ถึงพิการ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มีบุคลากรได้รับบาดเจ็บเล็กน้อย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385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8B38A6-AA06-455D-AEB2-B50A0C93C807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th-TH" altLang="th-TH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781050"/>
            <a:ext cx="3962400" cy="966788"/>
          </a:xfrm>
          <a:noFill/>
        </p:spPr>
        <p:txBody>
          <a:bodyPr lIns="90000" tIns="46800" rIns="90000" bIns="46800" anchor="ctr" anchorCtr="1"/>
          <a:lstStyle/>
          <a:p>
            <a:r>
              <a:rPr lang="th-TH" alt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981200"/>
            <a:ext cx="9067800" cy="39624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h-TH" altLang="th-TH" sz="2600" b="1" dirty="0" smtClean="0">
                <a:solidFill>
                  <a:srgbClr val="006666"/>
                </a:solidFill>
                <a:latin typeface="Browallia New" panose="020B0604020202020204" pitchFamily="34" charset="-34"/>
                <a:cs typeface="JasmineUPC" panose="02020603050405020304" pitchFamily="18" charset="-34"/>
              </a:rPr>
              <a:t>กิจกรรมการควบคุม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th-TH" sz="2200" b="1" dirty="0" smtClean="0"/>
              <a:t>เป็นการปฏิบัติที่กำหนดไว้ในนโยบาย + กระบวนการดำเนินงาน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th-TH" sz="2200" b="1" dirty="0" smtClean="0"/>
              <a:t>เพื่อให้มั่นใจว่าการปฏิบัติจะลดหรือควบคุมความเสี่ยงให้สามารถบรรลุวัตถุประสงค์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th-TH" sz="2200" b="1" dirty="0" smtClean="0"/>
              <a:t>ควรปฏิบัติทั่วทุกระดับของหน่วยงาน ในกระบวนการปฏิบัติงาน ขั้นตอนการดำเนินงานต่างๆ +นำเทคโนโลยีมาใช้ดำเนินงาน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10. Select &amp; develop control activities</a:t>
            </a:r>
            <a:r>
              <a:rPr lang="th-TH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ระบุและพัฒนากิจกรรมการควบคุม เพื่อลดความเสี่ยงใน</a:t>
            </a:r>
            <a:br>
              <a:rPr lang="th-TH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การบรรลุวัตถุประสงค์ให้อยู่ในระดับที่ยอมรับได้</a:t>
            </a:r>
          </a:p>
          <a:p>
            <a:pPr marL="0" indent="0">
              <a:buNone/>
              <a:defRPr/>
            </a:pPr>
            <a:r>
              <a:rPr lang="th-TH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11. 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Select &amp; develop general control over IT</a:t>
            </a:r>
            <a:r>
              <a:rPr lang="th-TH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ระบุและพัฒนากิจกรรมการ</a:t>
            </a:r>
            <a:r>
              <a:rPr lang="th-TH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ควบคุมด้านเทคโนโลยี เพื่อสนับสนุน     </a:t>
            </a:r>
            <a:br>
              <a:rPr lang="th-TH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การ</a:t>
            </a:r>
            <a:r>
              <a:rPr lang="th-TH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บรรลุ</a:t>
            </a:r>
            <a:r>
              <a:rPr lang="th-TH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  <a:p>
            <a:pPr marL="0" indent="0" algn="thaiDist">
              <a:buNone/>
              <a:defRPr/>
            </a:pPr>
            <a:r>
              <a:rPr lang="en-US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12. Policies &amp; procedures</a:t>
            </a:r>
            <a:r>
              <a:rPr lang="th-TH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กำหนดกิจกรรมการควบคุม โดยกำหนดเป็นนโยบาย ซึ่งต้องนำไปใช้อย่างจริงจัง </a:t>
            </a:r>
          </a:p>
          <a:p>
            <a:pPr marL="0" indent="0" algn="thaiDist">
              <a:buNone/>
              <a:defRPr/>
            </a:pPr>
            <a:r>
              <a:rPr lang="th-TH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(</a:t>
            </a:r>
            <a:r>
              <a:rPr lang="th-TH" sz="2200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</a:t>
            </a:r>
            <a:r>
              <a:rPr lang="th-TH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อย่างจะต้องมีการขับเคลื่อนนโยบายให้มีการปฏิบัติ)</a:t>
            </a:r>
            <a:endParaRPr lang="th-TH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Font typeface="Wingdings" panose="05000000000000000000" pitchFamily="2" charset="2"/>
              <a:buNone/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6915150" y="304800"/>
          <a:ext cx="1912938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6" name="Clip" r:id="rId4" imgW="3217098" imgH="3951798" progId="MS_ClipArt_Gallery.2">
                  <p:embed/>
                </p:oleObj>
              </mc:Choice>
              <mc:Fallback>
                <p:oleObj name="Clip" r:id="rId4" imgW="3217098" imgH="3951798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304800"/>
                        <a:ext cx="1912938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FE408D-E77E-4EE1-87FA-C8B66C99852A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th-TH" altLang="th-TH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411163"/>
            <a:ext cx="3962400" cy="806450"/>
          </a:xfrm>
          <a:noFill/>
        </p:spPr>
        <p:txBody>
          <a:bodyPr anchor="ctr" anchorCtr="1"/>
          <a:lstStyle/>
          <a:p>
            <a:pPr algn="ctr"/>
            <a:r>
              <a:rPr lang="th-TH" alt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113757"/>
            <a:ext cx="8424863" cy="3429000"/>
          </a:xfrm>
          <a:noFill/>
        </p:spPr>
        <p:txBody>
          <a:bodyPr wrap="none" lIns="18000" rIns="18000" anchor="ctr"/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tabLst>
                <a:tab pos="365125" algn="l"/>
              </a:tabLst>
            </a:pPr>
            <a:r>
              <a:rPr lang="th-TH" alt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ลักษณะของการควบคุม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tabLst>
                <a:tab pos="365125" algn="l"/>
              </a:tabLst>
            </a:pPr>
            <a:r>
              <a:rPr lang="th-TH" altLang="th-TH" b="1" dirty="0" smtClean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1. การควบคุมเชิงนามธรรม</a:t>
            </a:r>
            <a:r>
              <a:rPr lang="en-US" altLang="th-TH" b="1" dirty="0" smtClean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( Soft Control )</a:t>
            </a:r>
            <a:endParaRPr lang="th-TH" altLang="th-TH" b="1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tabLst>
                <a:tab pos="365125" algn="l"/>
              </a:tabLst>
            </a:pPr>
            <a:r>
              <a:rPr lang="th-TH" alt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 </a:t>
            </a:r>
            <a:r>
              <a:rPr lang="th-TH" altLang="th-TH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มองไม่เห็น จับต้องไม่ได้ จิตสำนึก คุณธรรม จริยธรรม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tabLst>
                <a:tab pos="365125" algn="l"/>
              </a:tabLst>
            </a:pPr>
            <a:r>
              <a:rPr lang="th-TH" altLang="th-TH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 ทักษะ/ความสามารถของบุคลากร 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tabLst>
                <a:tab pos="365125" algn="l"/>
              </a:tabLst>
            </a:pPr>
            <a:r>
              <a:rPr lang="th-TH" altLang="th-TH" b="1" dirty="0" smtClean="0">
                <a:solidFill>
                  <a:srgbClr val="D60093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2.</a:t>
            </a:r>
            <a:r>
              <a:rPr lang="en-US" altLang="th-TH" b="1" dirty="0" smtClean="0">
                <a:solidFill>
                  <a:srgbClr val="D60093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altLang="th-TH" b="1" dirty="0" smtClean="0">
                <a:solidFill>
                  <a:srgbClr val="D60093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การควบคุมเชิงรูปธรรม</a:t>
            </a:r>
            <a:r>
              <a:rPr lang="en-US" altLang="th-TH" b="1" dirty="0" smtClean="0">
                <a:solidFill>
                  <a:srgbClr val="D60093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( Hard  Control )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tabLst>
                <a:tab pos="365125" algn="l"/>
              </a:tabLst>
            </a:pPr>
            <a:r>
              <a:rPr lang="en-US" alt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</a:t>
            </a:r>
            <a:r>
              <a:rPr lang="th-TH" alt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altLang="th-TH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เป็นลายลักษณ์อักษร มองเห็น จับต้องได้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tabLst>
                <a:tab pos="365125" algn="l"/>
              </a:tabLst>
            </a:pPr>
            <a:r>
              <a:rPr lang="th-TH" alt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 </a:t>
            </a:r>
            <a:r>
              <a:rPr lang="th-TH" altLang="th-TH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เช่น กฎระเบียบข้อบังคับ คู่มือปฏิบัติงาน ผังโครงสร้างหน่วยงาน</a:t>
            </a:r>
            <a:endParaRPr lang="en-US" altLang="th-TH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2468" name="Picture 4" descr="WEARH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3124200"/>
            <a:ext cx="1826632" cy="171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76200" cmpd="tri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2470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1E0728-2C53-4862-90B3-0B44AD1BEC16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th-TH" altLang="th-TH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263525" y="914401"/>
            <a:ext cx="6213475" cy="5414248"/>
          </a:xfrm>
          <a:prstGeom prst="wedgeRoundRectCallout">
            <a:avLst>
              <a:gd name="adj1" fmla="val 59758"/>
              <a:gd name="adj2" fmla="val 30085"/>
              <a:gd name="adj3" fmla="val 16667"/>
            </a:avLst>
          </a:prstGeom>
          <a:solidFill>
            <a:srgbClr val="FF99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723900" indent="-3683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723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7239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723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723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723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723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723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การกำหนดระเบียบ ข้อบังคับ วิธีปฏิบัติ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en-US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การแบ่งแยกหน้าที่ความรับผิดชอบ</a:t>
            </a:r>
            <a:endParaRPr lang="en-US" alt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การกำหนดขอบเขต อำนาจหน้าที่ความรับผิดชอบ</a:t>
            </a:r>
            <a:endParaRPr lang="en-US" alt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การจัดทำบัญชี  ทะเบียน รายงาน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การควบคุมทางกายภาพ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การสับเปลี่ยนหมุนเวียนงาน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การควบคุมการประมวลผลข้อมูล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 การกำหนดดัชนีวัดผลการดำเนินงาน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ฯลฯ</a:t>
            </a:r>
          </a:p>
        </p:txBody>
      </p:sp>
      <p:pic>
        <p:nvPicPr>
          <p:cNvPr id="64516" name="Picture 4" descr="WEARH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72" y="4191000"/>
            <a:ext cx="1912004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186346-5744-4FDE-B857-7D42C86D2EAB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th-TH" altLang="th-TH" sz="1400" smtClean="0"/>
          </a:p>
        </p:txBody>
      </p:sp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4138071" y="381000"/>
            <a:ext cx="4495800" cy="720507"/>
          </a:xfrm>
          <a:prstGeom prst="hexagon">
            <a:avLst/>
          </a:prstGeom>
          <a:solidFill>
            <a:srgbClr val="FF0066"/>
          </a:solidFill>
          <a:ln w="34925" cmpd="dbl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b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ตัวอย่างกิจกรรมการควบคุม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2"/>
          <p:cNvSpPr>
            <a:spLocks noChangeShapeType="1"/>
          </p:cNvSpPr>
          <p:nvPr/>
        </p:nvSpPr>
        <p:spPr bwMode="auto">
          <a:xfrm>
            <a:off x="0" y="1773238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042988" y="838200"/>
            <a:ext cx="3605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</a:t>
            </a:r>
            <a:endParaRPr lang="th-TH" alt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228600" y="1911350"/>
            <a:ext cx="89154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h-TH" altLang="th-TH" sz="2800" b="1" dirty="0" smtClean="0">
                <a:solidFill>
                  <a:srgbClr val="006666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สารสนเทศและการสื่อสาร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สารสนเทศจะช่วยให้มีการดำเนินการตามการควบคุมภายในที่กำหนด เพื่อสนับสนุนให้บรรลุวัตถุประสงค์ของหน่วยงานของรัฐ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การสื่อสารเกิดขึ้นได้ทั้งจากภายในและภายนอก เป็นช่องทางให้ทราบถึงสารสนเทศ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ที่สำคัญในการควบคุมการดำเนินงานของหน่วยงานของรัฐ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การสื่อสารจะช่วยให้บุคลากรในหน่วยงานมีความเข้าใจถึงความรับผิดชอบ และความสำคัญของการควบคุมภายในที่มีต่อการบรรลุวัตถุประสงค์</a:t>
            </a:r>
          </a:p>
          <a:p>
            <a:pPr algn="thaiDi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th-TH" sz="2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13. </a:t>
            </a:r>
            <a:r>
              <a:rPr lang="en-US" sz="2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Uses relevant information</a:t>
            </a:r>
            <a:r>
              <a:rPr lang="th-TH" sz="2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 </a:t>
            </a:r>
            <a:r>
              <a:rPr lang="en-US" sz="2200" spc="-20" dirty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: </a:t>
            </a:r>
            <a:r>
              <a:rPr lang="th-TH" sz="2200" spc="-20" dirty="0" smtClean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หน่วยงานของรัฐต้อง</a:t>
            </a:r>
            <a:r>
              <a:rPr lang="th-TH" sz="2200" spc="-20" dirty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จัดทำหรือจัดหาและใช้</a:t>
            </a:r>
            <a:r>
              <a:rPr lang="th-TH" sz="2200" spc="-20" dirty="0" smtClean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สารสนเทศที่</a:t>
            </a:r>
            <a:r>
              <a:rPr lang="th-TH" sz="2200" spc="-20" dirty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เกี่ยวข้อง และมี</a:t>
            </a:r>
            <a:r>
              <a:rPr lang="th-TH" sz="2200" spc="-20" dirty="0" smtClean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คุณภาพ</a:t>
            </a:r>
          </a:p>
          <a:p>
            <a:pPr algn="thaiDi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th-TH" sz="2200" spc="-20" dirty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 </a:t>
            </a:r>
            <a:r>
              <a:rPr lang="th-TH" sz="2200" spc="-20" dirty="0" smtClean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                                              เพื่อ</a:t>
            </a:r>
            <a:r>
              <a:rPr lang="th-TH" sz="2200" spc="-20" dirty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สนับสนุนด้านการควบคุม</a:t>
            </a:r>
            <a:r>
              <a:rPr lang="th-TH" sz="2200" spc="-20" dirty="0" smtClean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ภายใน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th-TH" sz="2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14. </a:t>
            </a:r>
            <a:r>
              <a:rPr lang="en-US" sz="2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Communicates internally </a:t>
            </a:r>
            <a:r>
              <a:rPr lang="en-US" sz="2200" spc="-20" dirty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:</a:t>
            </a:r>
            <a:r>
              <a:rPr lang="th-TH" sz="2200" spc="-20" dirty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 </a:t>
            </a:r>
            <a:r>
              <a:rPr lang="th-TH" sz="2200" spc="-20" dirty="0" smtClean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หน่วยงานของรัฐต้องสื่อสาร</a:t>
            </a:r>
            <a:r>
              <a:rPr lang="th-TH" sz="2200" spc="-20" dirty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ภายใน</a:t>
            </a:r>
            <a:r>
              <a:rPr lang="th-TH" sz="2200" spc="-20" dirty="0" smtClean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เกี่ยวกับสารสนเทศ รวมถึงวัตถุประสงค์และ   </a:t>
            </a:r>
            <a:br>
              <a:rPr lang="th-TH" sz="2200" spc="-20" dirty="0" smtClean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</a:br>
            <a:r>
              <a:rPr lang="th-TH" sz="2200" spc="-20" dirty="0" smtClean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                                               ความรับผิดชอบให้บุคลากร ทราบ</a:t>
            </a:r>
            <a:r>
              <a:rPr lang="th-TH" sz="2200" spc="-20" dirty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ถึงความรับผิดชอบต่อกิจกรรมการควบคุม</a:t>
            </a:r>
            <a:r>
              <a:rPr lang="th-TH" sz="2200" spc="-20" dirty="0" smtClean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ภายใน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th-TH" sz="22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15. </a:t>
            </a:r>
            <a:r>
              <a:rPr lang="en-US" sz="2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Communicates externally</a:t>
            </a:r>
            <a:r>
              <a:rPr lang="th-TH" sz="2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 </a:t>
            </a:r>
            <a:r>
              <a:rPr lang="en-US" sz="2200" spc="-20" dirty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: </a:t>
            </a:r>
            <a:r>
              <a:rPr lang="th-TH" sz="2200" spc="-20" dirty="0" smtClean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หน่วยงานของรัฐ</a:t>
            </a:r>
            <a:r>
              <a:rPr lang="th-TH" sz="2200" spc="-50" dirty="0" smtClean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ต้อง</a:t>
            </a:r>
            <a:r>
              <a:rPr lang="th-TH" sz="2200" spc="-50" dirty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สื่อสารกับบุคคลภายนอก</a:t>
            </a:r>
            <a:r>
              <a:rPr lang="th-TH" sz="2200" spc="-50" dirty="0" smtClean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เกี่ยวกับเรื่องที่มีผลกระทบต่อ</a:t>
            </a:r>
            <a:br>
              <a:rPr lang="th-TH" sz="2200" spc="-50" dirty="0" smtClean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</a:br>
            <a:r>
              <a:rPr lang="th-TH" sz="2200" spc="-50" dirty="0" smtClean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                                                  การปฏิบัติตามการ</a:t>
            </a:r>
            <a:r>
              <a:rPr lang="th-TH" sz="2200" spc="-50" dirty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ควบคุม</a:t>
            </a:r>
            <a:r>
              <a:rPr lang="th-TH" sz="2200" spc="-50" dirty="0" smtClean="0">
                <a:latin typeface="TH SarabunPSK" panose="020B0500040200020003" pitchFamily="34" charset="-34"/>
                <a:ea typeface="Batang" panose="02030600000101010101" pitchFamily="18" charset="-127"/>
                <a:cs typeface="TH SarabunPSK" panose="020B0500040200020003" pitchFamily="34" charset="-34"/>
              </a:rPr>
              <a:t>ภายในที่กำหนด</a:t>
            </a:r>
          </a:p>
          <a:p>
            <a:pPr>
              <a:buClrTx/>
              <a:buSzTx/>
              <a:buNone/>
              <a:defRPr/>
            </a:pPr>
            <a:endParaRPr lang="th-TH" sz="2400" b="1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6565" name="Picture 5" descr="j02873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341">
            <a:off x="6731769" y="220735"/>
            <a:ext cx="1724025" cy="139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D00F74-E20D-4C6B-B1D7-146011F82DB3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th-TH" altLang="th-TH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143000" y="685800"/>
            <a:ext cx="381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</a:t>
            </a:r>
            <a:endParaRPr lang="th-TH" altLang="th-TH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152400" y="1905000"/>
            <a:ext cx="8915400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th-TH" sz="2600" b="1" dirty="0" smtClean="0">
                <a:solidFill>
                  <a:srgbClr val="006666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กิจกรรมการติดตามผล</a:t>
            </a:r>
          </a:p>
          <a:p>
            <a:pPr marL="342900" indent="-3429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h-TH" sz="24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ประเมินผลระหว่างการปฏิบัติงาน ประเมินผลเป็นรายครั้ง หรือประเมินผลทั้งสองวิธีร่วมกัน</a:t>
            </a:r>
          </a:p>
          <a:p>
            <a:pPr marL="342900" indent="-3429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h-TH" sz="24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เพื่อให้เกิดความมั่นใจว่าได้มีการปฏิบัติตามหลักการในแต่ละองค์ประกอบของ</a:t>
            </a: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th-TH" sz="24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การควบคุมภายในทั้ง ๕ องค์ประกอบ</a:t>
            </a:r>
          </a:p>
          <a:p>
            <a:pPr marL="342900" indent="-3429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h-TH" sz="24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กรณีที่ผลการประเมิน(เห็นว่า)จะก่อให้เกิดความเสียหายต่อหน่วยงานของรัฐ</a:t>
            </a: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th-TH" sz="24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ให้รายงานฝ่ายบริหาร ผู้กำกับดูแล อย่างทันเวลา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16. </a:t>
            </a:r>
            <a:r>
              <a:rPr lang="en-US" sz="24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Conducts ongoing</a:t>
            </a:r>
            <a:r>
              <a:rPr lang="th-TH" sz="24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and separate </a:t>
            </a:r>
            <a:r>
              <a:rPr lang="en-US" sz="2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evaluations </a:t>
            </a:r>
            <a:r>
              <a:rPr lang="en-US" sz="2400" spc="-2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400" spc="-2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หน่วยงานของรัฐต้องระบุ พัฒนา และประเมินผล             </a:t>
            </a:r>
            <a:br>
              <a:rPr lang="th-TH" sz="2400" spc="-2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spc="-2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               ระหว่างการปฏิบัติงาน หรือประเมินผลเป็นรายครั้ง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17.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Evaluates and communicates deficiencies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หน่วยงานของรัฐต้องประเมินผลและสื่อสาร</a:t>
            </a:r>
            <a:b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            ข้อบกพร่อง/จุดอ่อน ของการควบคุมภายใน</a:t>
            </a:r>
            <a:b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            อย่างทันเวลา เพื่อให้ผู้รับผิดชอบสามารถสั่งการ </a:t>
            </a:r>
            <a:b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            แก้ไขได้อย่างเหมาะสม</a:t>
            </a:r>
            <a:b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altLang="th-TH" sz="2400" b="1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68612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918931-0755-45FE-BD35-BC384B0681A6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th-TH" altLang="th-TH" sz="1400" smtClean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"/>
            <a:ext cx="2732143" cy="2232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34B78E-BF77-4FB4-8ADB-E9D501D519CF}" type="slidenum">
              <a:rPr kumimoji="1" lang="en-US" altLang="th-TH" sz="1400" smtClean="0">
                <a:latin typeface="+mn-lt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kumimoji="1" lang="th-TH" altLang="th-TH" sz="1400" dirty="0" smtClean="0">
              <a:latin typeface="+mn-lt"/>
            </a:endParaRPr>
          </a:p>
        </p:txBody>
      </p:sp>
      <p:sp>
        <p:nvSpPr>
          <p:cNvPr id="1289218" name="AutoShape 2"/>
          <p:cNvSpPr>
            <a:spLocks noChangeArrowheads="1"/>
          </p:cNvSpPr>
          <p:nvPr/>
        </p:nvSpPr>
        <p:spPr bwMode="auto">
          <a:xfrm>
            <a:off x="1219200" y="1905000"/>
            <a:ext cx="6912768" cy="3528789"/>
          </a:xfrm>
          <a:prstGeom prst="foldedCorner">
            <a:avLst>
              <a:gd name="adj" fmla="val 12500"/>
            </a:avLst>
          </a:prstGeom>
          <a:ln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rgbClr val="9595FF"/>
              </a:buClr>
              <a:defRPr/>
            </a:pPr>
            <a:r>
              <a:rPr lang="th-TH" sz="5400" b="1" dirty="0">
                <a:solidFill>
                  <a:srgbClr val="003BB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การประเมินผลการควบคุมภายใน</a:t>
            </a:r>
          </a:p>
          <a:p>
            <a:pPr marL="342900" indent="-342900" algn="ctr">
              <a:spcBef>
                <a:spcPct val="20000"/>
              </a:spcBef>
              <a:buClr>
                <a:srgbClr val="9595FF"/>
              </a:buClr>
              <a:defRPr/>
            </a:pPr>
            <a:r>
              <a:rPr lang="th-TH" sz="5400" b="1" dirty="0">
                <a:solidFill>
                  <a:srgbClr val="003BB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และการจัดทำรายงาน</a:t>
            </a:r>
          </a:p>
          <a:p>
            <a:pPr marL="342900" indent="-342900" algn="ctr">
              <a:spcBef>
                <a:spcPct val="20000"/>
              </a:spcBef>
              <a:buClr>
                <a:srgbClr val="9595FF"/>
              </a:buClr>
              <a:defRPr/>
            </a:pPr>
            <a:r>
              <a:rPr lang="th-TH" sz="5400" b="1" dirty="0">
                <a:solidFill>
                  <a:srgbClr val="003BB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4E4CAD-E167-4565-8C25-5FE84DEC86A5}" type="slidenum">
              <a:rPr lang="en-US" altLang="th-TH" sz="1400" smtClean="0">
                <a:latin typeface="+mn-lt"/>
                <a:cs typeface="Browallia New" panose="020B0604020202020204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th-TH" altLang="th-TH" sz="1400" dirty="0" smtClean="0">
              <a:latin typeface="+mn-lt"/>
              <a:cs typeface="Browallia New" panose="020B0604020202020204" pitchFamily="34" charset="-34"/>
            </a:endParaRPr>
          </a:p>
        </p:txBody>
      </p:sp>
      <p:grpSp>
        <p:nvGrpSpPr>
          <p:cNvPr id="5" name="Group 1"/>
          <p:cNvGrpSpPr/>
          <p:nvPr/>
        </p:nvGrpSpPr>
        <p:grpSpPr>
          <a:xfrm>
            <a:off x="827584" y="1847545"/>
            <a:ext cx="7488832" cy="4235299"/>
            <a:chOff x="1413162" y="2051563"/>
            <a:chExt cx="6909955" cy="356061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6" name="Group 10"/>
            <p:cNvGrpSpPr/>
            <p:nvPr/>
          </p:nvGrpSpPr>
          <p:grpSpPr>
            <a:xfrm>
              <a:off x="1413162" y="2051563"/>
              <a:ext cx="6909955" cy="3560611"/>
              <a:chOff x="1413162" y="2165864"/>
              <a:chExt cx="6909955" cy="3560611"/>
            </a:xfrm>
          </p:grpSpPr>
          <p:sp>
            <p:nvSpPr>
              <p:cNvPr id="8" name="TextBox 6"/>
              <p:cNvSpPr txBox="1"/>
              <p:nvPr/>
            </p:nvSpPr>
            <p:spPr>
              <a:xfrm>
                <a:off x="1413162" y="2165864"/>
                <a:ext cx="6909954" cy="646331"/>
              </a:xfrm>
              <a:prstGeom prst="rect">
                <a:avLst/>
              </a:prstGeom>
              <a:ln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th-TH" sz="3600" b="1" dirty="0">
                    <a:solidFill>
                      <a:srgbClr val="313B19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มาตรฐานการควบคุมภายในสำหรับหน่วยงานของรัฐ</a:t>
                </a:r>
                <a:endParaRPr lang="en-US" sz="3600" b="1" dirty="0">
                  <a:solidFill>
                    <a:srgbClr val="313B1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9" name="TextBox 7"/>
              <p:cNvSpPr txBox="1"/>
              <p:nvPr/>
            </p:nvSpPr>
            <p:spPr>
              <a:xfrm>
                <a:off x="1413163" y="2854378"/>
                <a:ext cx="1537856" cy="2820349"/>
              </a:xfrm>
              <a:prstGeom prst="rect">
                <a:avLst/>
              </a:prstGeom>
              <a:ln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th-TH" sz="2800" b="1" dirty="0">
                    <a:solidFill>
                      <a:srgbClr val="3333F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แนวคิด</a:t>
                </a:r>
              </a:p>
              <a:p>
                <a:pPr algn="ctr">
                  <a:defRPr/>
                </a:pPr>
                <a:r>
                  <a:rPr lang="th-TH" sz="2800" b="1" dirty="0">
                    <a:solidFill>
                      <a:srgbClr val="3333F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คำนิยาม</a:t>
                </a:r>
              </a:p>
              <a:p>
                <a:pPr algn="ctr">
                  <a:defRPr/>
                </a:pPr>
                <a:r>
                  <a:rPr lang="th-TH" sz="2800" b="1" dirty="0">
                    <a:solidFill>
                      <a:srgbClr val="3333F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ขอบเขตการใช้</a:t>
                </a:r>
              </a:p>
              <a:p>
                <a:pPr>
                  <a:defRPr/>
                </a:pPr>
                <a:endPara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>
                  <a:defRPr/>
                </a:pPr>
                <a:endParaRPr lang="th-TH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>
                  <a:defRPr/>
                </a:pPr>
                <a:endParaRPr lang="th-TH" sz="2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>
                  <a:defRPr/>
                </a:pPr>
                <a:endParaRPr lang="th-TH" sz="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>
                  <a:defRPr/>
                </a:pPr>
                <a:endPara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>
                  <a:defRPr/>
                </a:pPr>
                <a:endParaRPr lang="th-TH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0" name="TextBox 8"/>
              <p:cNvSpPr txBox="1"/>
              <p:nvPr/>
            </p:nvSpPr>
            <p:spPr>
              <a:xfrm>
                <a:off x="5631873" y="2854378"/>
                <a:ext cx="2691244" cy="2872097"/>
              </a:xfrm>
              <a:prstGeom prst="rect">
                <a:avLst/>
              </a:prstGeom>
              <a:ln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th-TH" sz="2800" b="1" dirty="0">
                    <a:solidFill>
                      <a:srgbClr val="3333F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องค์ประกอบ</a:t>
                </a:r>
              </a:p>
              <a:p>
                <a:pPr>
                  <a:defRPr/>
                </a:pPr>
                <a:r>
                  <a:rPr lang="th-TH" sz="2800" b="1" dirty="0">
                    <a:solidFill>
                      <a:srgbClr val="BE221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* สภาพแวดล้อม</a:t>
                </a:r>
                <a:r>
                  <a:rPr lang="th-TH" sz="2800" b="1" dirty="0" smtClean="0">
                    <a:solidFill>
                      <a:srgbClr val="BE221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การควบคุม</a:t>
                </a:r>
                <a:endParaRPr lang="th-TH" sz="2800" b="1" dirty="0">
                  <a:solidFill>
                    <a:srgbClr val="BE22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>
                  <a:defRPr/>
                </a:pPr>
                <a:r>
                  <a:rPr lang="th-TH" sz="2800" b="1" dirty="0">
                    <a:solidFill>
                      <a:srgbClr val="BE221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* การประเมินความเสี่ยง</a:t>
                </a:r>
              </a:p>
              <a:p>
                <a:pPr>
                  <a:defRPr/>
                </a:pPr>
                <a:r>
                  <a:rPr lang="th-TH" sz="2800" b="1" dirty="0">
                    <a:solidFill>
                      <a:srgbClr val="BE221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* กิจกรรมการควบคุม</a:t>
                </a:r>
              </a:p>
              <a:p>
                <a:pPr>
                  <a:defRPr/>
                </a:pPr>
                <a:r>
                  <a:rPr lang="th-TH" sz="2800" b="1" dirty="0">
                    <a:solidFill>
                      <a:srgbClr val="BE221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* สารสนเทศและการสื่อสาร</a:t>
                </a:r>
              </a:p>
              <a:p>
                <a:pPr>
                  <a:defRPr/>
                </a:pPr>
                <a:r>
                  <a:rPr lang="th-TH" sz="2800" b="1" dirty="0">
                    <a:solidFill>
                      <a:srgbClr val="BE221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* การติดตามประเมินผล</a:t>
                </a:r>
              </a:p>
              <a:p>
                <a:pPr>
                  <a:defRPr/>
                </a:pPr>
                <a:endParaRPr lang="th-TH" sz="1800" b="1" dirty="0">
                  <a:solidFill>
                    <a:srgbClr val="BE22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7" name="TextBox 11"/>
            <p:cNvSpPr txBox="1"/>
            <p:nvPr/>
          </p:nvSpPr>
          <p:spPr>
            <a:xfrm>
              <a:off x="3023756" y="2740077"/>
              <a:ext cx="2535380" cy="2846222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800" b="1" dirty="0">
                  <a:solidFill>
                    <a:srgbClr val="3333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วัตถุประสงค์</a:t>
              </a:r>
            </a:p>
            <a:p>
              <a:pPr>
                <a:defRPr/>
              </a:pPr>
              <a:r>
                <a:rPr lang="th-TH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* </a:t>
              </a:r>
              <a:r>
                <a:rPr lang="th-TH" b="1" dirty="0">
                  <a:solidFill>
                    <a:srgbClr val="BE22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ด้านการดำเนินงาน</a:t>
              </a:r>
            </a:p>
            <a:p>
              <a:pPr>
                <a:defRPr/>
              </a:pPr>
              <a:r>
                <a:rPr lang="th-TH" b="1" dirty="0">
                  <a:solidFill>
                    <a:srgbClr val="BE22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* ด้านรายงาน</a:t>
              </a:r>
            </a:p>
            <a:p>
              <a:pPr>
                <a:defRPr/>
              </a:pPr>
              <a:r>
                <a:rPr lang="th-TH" b="1" dirty="0">
                  <a:solidFill>
                    <a:srgbClr val="BE22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* ด้านการปฏิบัติตาม</a:t>
              </a:r>
              <a:r>
                <a:rPr lang="th-TH" b="1" dirty="0" smtClean="0">
                  <a:solidFill>
                    <a:srgbClr val="BE22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กฎหมายและ</a:t>
              </a:r>
              <a:r>
                <a:rPr lang="th-TH" b="1" dirty="0">
                  <a:solidFill>
                    <a:srgbClr val="BE22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ระเบียบ</a:t>
              </a:r>
            </a:p>
            <a:p>
              <a:pPr>
                <a:defRPr/>
              </a:pPr>
              <a:endParaRPr lang="th-TH" sz="5400" b="1" dirty="0">
                <a:solidFill>
                  <a:srgbClr val="BE221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852662" y="685800"/>
            <a:ext cx="7488832" cy="879496"/>
          </a:xfrm>
          <a:prstGeom prst="plaque">
            <a:avLst/>
          </a:prstGeom>
          <a:gradFill>
            <a:gsLst>
              <a:gs pos="30000">
                <a:srgbClr val="FFFFCC"/>
              </a:gs>
              <a:gs pos="100000">
                <a:srgbClr val="FF9933"/>
              </a:gs>
            </a:gsLst>
          </a:gradFill>
          <a:ln w="57150" cmpd="dbl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4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พระราชบัญญัติวินัยการเงินการคลังของรัฐ พ.ศ. ๒๕๖๑</a:t>
            </a:r>
            <a:endParaRPr lang="en-US" sz="44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CE2420-00B4-4919-8E4E-9C53BCB21F39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th-TH" altLang="th-TH" sz="1400" smtClean="0"/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684213" y="1454150"/>
            <a:ext cx="8154987" cy="4597400"/>
          </a:xfrm>
          <a:prstGeom prst="roundRect">
            <a:avLst/>
          </a:prstGeom>
          <a:ln w="38100"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th-TH" sz="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(๑) อำนวยการในการประเมินผลการควบคุมภายใน</a:t>
            </a:r>
          </a:p>
          <a:p>
            <a:pPr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(๒) กำหนดแนวทางการประเมินผลการควบคุมภายในในภาพรวมของหน่วยงานของรัฐ</a:t>
            </a:r>
          </a:p>
          <a:p>
            <a:pPr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(๓) รวบรวม พิจารณากลั่นกรอง และสรุปผลการประเมินการควบคุมภายใน ในภาพรวมของหน่วยงานของรัฐ</a:t>
            </a:r>
          </a:p>
          <a:p>
            <a:pPr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(๔) ประสานงานการประเมินผลการควบคุมภายในกับหน่วยงาน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</a:p>
          <a:p>
            <a:pPr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สังกัดที่เกี่ยวข้อง</a:t>
            </a:r>
          </a:p>
          <a:p>
            <a:pPr>
              <a:defRPr/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๕) จัดทำรายงานการประเมินผลการควบคุมภายในระดับหน่วยงานของรัฐ</a:t>
            </a:r>
          </a:p>
          <a:p>
            <a:pPr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457200" y="527109"/>
            <a:ext cx="8489950" cy="830997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 ๕ </a:t>
            </a:r>
            <a:r>
              <a:rPr lang="th-TH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3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หน่วยงานของรัฐจัดให้มีคณะกรรมการคณะหนึ่งโดยมีหน้าที่ ดังนี้</a:t>
            </a:r>
          </a:p>
          <a:p>
            <a:pPr>
              <a:defRPr/>
            </a:pPr>
            <a:endParaRPr lang="th-TH" sz="9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7200" y="5290105"/>
            <a:ext cx="7740860" cy="1323439"/>
          </a:xfrm>
          <a:prstGeom prst="rect">
            <a:avLst/>
          </a:prstGeom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th-TH" sz="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 องค์ประกอบและคุณสมบัติของคณะกรรมการ ให้เป็นไปตามที่หน่วยงานของรัฐกำหนด</a:t>
            </a:r>
          </a:p>
          <a:p>
            <a:pPr>
              <a:defRPr/>
            </a:pPr>
            <a:endParaRPr lang="th-TH" sz="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ตัวแทนหมายเลขสไลด์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8FD7E8-75FA-4B9D-A360-0255BF381673}" type="slidenum">
              <a:rPr kumimoji="1" lang="en-US" altLang="th-TH" sz="1400" smtClean="0">
                <a:latin typeface="+mn-lt"/>
                <a:cs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kumimoji="1" lang="th-TH" altLang="th-TH" sz="1400" dirty="0" smtClean="0">
              <a:latin typeface="+mn-lt"/>
              <a:cs typeface="TH SarabunPSK" panose="020B0500040200020003" pitchFamily="34" charset="-34"/>
            </a:endParaRPr>
          </a:p>
        </p:txBody>
      </p:sp>
      <p:sp>
        <p:nvSpPr>
          <p:cNvPr id="72707" name="Line 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85800" y="987955"/>
            <a:ext cx="792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kumimoji="0" lang="th-TH" sz="4000" b="1" dirty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รายงานการจัดวางระบบการควบคุมภายใน</a:t>
            </a:r>
          </a:p>
        </p:txBody>
      </p:sp>
      <p:sp>
        <p:nvSpPr>
          <p:cNvPr id="1049605" name="Text Box 5"/>
          <p:cNvSpPr txBox="1">
            <a:spLocks noChangeArrowheads="1"/>
          </p:cNvSpPr>
          <p:nvPr/>
        </p:nvSpPr>
        <p:spPr bwMode="auto">
          <a:xfrm>
            <a:off x="357188" y="1889125"/>
            <a:ext cx="8401050" cy="37401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FF99FF"/>
            </a:outerShdw>
          </a:effectLst>
        </p:spPr>
        <p:txBody>
          <a:bodyPr wrap="none"/>
          <a:lstStyle/>
          <a:p>
            <a:pPr algn="thaiDist">
              <a:defRPr/>
            </a:pPr>
            <a:r>
              <a:rPr 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th-TH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วค</a:t>
            </a:r>
            <a:r>
              <a:rPr 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1 </a:t>
            </a: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เป็นหนังสือรับรองการจัดวางระบบการควบคุมภายใน</a:t>
            </a:r>
          </a:p>
          <a:p>
            <a:pPr algn="thaiDist">
              <a:defRPr/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สำหรับหน่วยงานของรัฐที่จัดตั้งขึ้นใหม่ หรือปรับโครงสร้างใหม่</a:t>
            </a:r>
          </a:p>
          <a:p>
            <a:pPr algn="thaiDist">
              <a:defRPr/>
            </a:pPr>
            <a:endParaRPr lang="th-TH" sz="28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defRPr/>
            </a:pPr>
            <a:r>
              <a:rPr 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th-TH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วค</a:t>
            </a:r>
            <a:r>
              <a:rPr 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2 </a:t>
            </a: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เป็นรายงานการจัดวางระบบการควบคุมภายในของหน่วยงานของรัฐ</a:t>
            </a:r>
          </a:p>
          <a:p>
            <a:pPr algn="thaiDist">
              <a:defRPr/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ที่จัดตั้งขึ้นใหม่ หรือปรับโครงสร้างใหม่ เพื่อกำหนดภารกิจ/กิจกรรม/งาน </a:t>
            </a:r>
          </a:p>
          <a:p>
            <a:pPr algn="thaiDist">
              <a:defRPr/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พร้อมทั้งสภาพแวดล้อมที่เกี่ยวข้อง ความเสี่ยงที่ส่งผลกระทบต่อการบรรลุวัตถุประสงค์ </a:t>
            </a:r>
          </a:p>
          <a:p>
            <a:pPr algn="thaiDist">
              <a:defRPr/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กิจกรรมการควบคุมเพื่อป้องกันความเสี่ยง และหน่วยงานที่รับผิดชอบ</a:t>
            </a:r>
          </a:p>
          <a:p>
            <a:pPr algn="thaiDist">
              <a:spcBef>
                <a:spcPct val="50000"/>
              </a:spcBef>
              <a:buFontTx/>
              <a:buChar char="-"/>
              <a:defRPr/>
            </a:pPr>
            <a:endParaRPr lang="th-TH" sz="28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2710" name="Picture 5"/>
          <p:cNvPicPr>
            <a:picLocks noChangeAspect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6159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4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5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ตัวแทนหมายเลขสไลด์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5290B5-D5B3-4467-80A5-A41899342657}" type="slidenum">
              <a:rPr kumimoji="1" lang="en-US" altLang="th-TH" sz="1400" smtClean="0">
                <a:latin typeface="+mn-lt"/>
                <a:cs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kumimoji="1" lang="th-TH" altLang="th-TH" sz="1400" dirty="0" smtClean="0">
              <a:latin typeface="+mn-lt"/>
              <a:cs typeface="TH SarabunPSK" panose="020B0500040200020003" pitchFamily="34" charset="-34"/>
            </a:endParaRPr>
          </a:p>
        </p:txBody>
      </p:sp>
      <p:sp>
        <p:nvSpPr>
          <p:cNvPr id="74755" name="Line 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792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0" lang="th-TH" altLang="th-TH" sz="4000" b="1" dirty="0">
                <a:solidFill>
                  <a:srgbClr val="660066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รายงานการประเมินระบบการควบคุมภายใน</a:t>
            </a:r>
          </a:p>
        </p:txBody>
      </p:sp>
      <p:sp>
        <p:nvSpPr>
          <p:cNvPr id="1049605" name="Text Box 5"/>
          <p:cNvSpPr txBox="1">
            <a:spLocks noChangeArrowheads="1"/>
          </p:cNvSpPr>
          <p:nvPr/>
        </p:nvSpPr>
        <p:spPr bwMode="auto">
          <a:xfrm>
            <a:off x="107950" y="1911350"/>
            <a:ext cx="2635250" cy="1920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505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FF99FF"/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แบบรายงาน </a:t>
            </a:r>
            <a:r>
              <a:rPr lang="th-TH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1 </a:t>
            </a:r>
          </a:p>
          <a:p>
            <a:pPr algn="ctr">
              <a:defRPr/>
            </a:pP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เป็นหนังสือรับรองการประเมินผล</a:t>
            </a:r>
          </a:p>
          <a:p>
            <a:pPr algn="ctr">
              <a:defRPr/>
            </a:pP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</a:t>
            </a:r>
          </a:p>
          <a:p>
            <a:pPr algn="ctr">
              <a:defRPr/>
            </a:pP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(ระดับหน่วยงานของรัฐ) </a:t>
            </a: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4758" name="Picture 5"/>
          <p:cNvPicPr>
            <a:picLocks noChangeAspect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6159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03550" y="1846263"/>
            <a:ext cx="2951163" cy="19510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FF99FF"/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แบบรายงาน </a:t>
            </a:r>
            <a:r>
              <a:rPr lang="th-TH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2 </a:t>
            </a:r>
          </a:p>
          <a:p>
            <a:pPr algn="ctr"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เป็นหนังสือรับรองการประเมินผล</a:t>
            </a:r>
          </a:p>
          <a:p>
            <a:pPr algn="ctr"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 </a:t>
            </a:r>
          </a:p>
          <a:p>
            <a:pPr algn="ct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(กรณีกระทรวงเจ้าสังกัดจัดส่งรายงาน</a:t>
            </a:r>
          </a:p>
          <a:p>
            <a:pPr algn="ct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ต่อกระทรวงการคลังหรือจังหวัดส่งรายงาน</a:t>
            </a:r>
          </a:p>
          <a:p>
            <a:pPr algn="ct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ในภาพรวมจังหวัดต่อกระทรวงการคลัง)</a:t>
            </a: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850" y="4165600"/>
            <a:ext cx="2592388" cy="2082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bg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FF99FF"/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แบบรายงาน </a:t>
            </a:r>
            <a:r>
              <a:rPr lang="th-TH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4</a:t>
            </a:r>
          </a:p>
          <a:p>
            <a:pPr algn="ctr"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เป็นรายงานการประเมิน</a:t>
            </a:r>
          </a:p>
          <a:p>
            <a:pPr algn="ctr"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</a:t>
            </a:r>
          </a:p>
          <a:p>
            <a:pPr algn="ctr"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</a:t>
            </a:r>
          </a:p>
          <a:p>
            <a:pPr algn="ctr"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ของหน่วยงานของรัฐ</a:t>
            </a: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22625" y="4176713"/>
            <a:ext cx="2501900" cy="20716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1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FF99FF"/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แบบรายงาน </a:t>
            </a:r>
            <a:r>
              <a:rPr lang="th-TH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5 </a:t>
            </a:r>
          </a:p>
          <a:p>
            <a:pPr algn="ctr"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เป็นรายงานการประเมินผล</a:t>
            </a:r>
          </a:p>
          <a:p>
            <a:pPr algn="ctr"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</a:t>
            </a: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954713" y="4176713"/>
            <a:ext cx="2879725" cy="20716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FF99FF"/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แบบรายงาน </a:t>
            </a:r>
            <a:r>
              <a:rPr lang="th-TH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6</a:t>
            </a:r>
          </a:p>
          <a:p>
            <a:pPr algn="ctr"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เป็นรายงานการสอบทาน</a:t>
            </a:r>
          </a:p>
          <a:p>
            <a:pPr algn="ctr"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การประเมินผลการควบคุมภายใน</a:t>
            </a:r>
          </a:p>
          <a:p>
            <a:pPr algn="ctr"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ของหน่วยงานของรัฐ</a:t>
            </a:r>
          </a:p>
          <a:p>
            <a:pPr algn="ctr"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ของผู้ตรวจสอบภายใน</a:t>
            </a: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311900" y="1825625"/>
            <a:ext cx="2635250" cy="2006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505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FF99FF"/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แบบรายงาน </a:t>
            </a:r>
            <a:r>
              <a:rPr lang="th-TH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3</a:t>
            </a:r>
          </a:p>
          <a:p>
            <a:pPr algn="ctr">
              <a:defRPr/>
            </a:pP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เป็นหนังสือรับรองการประเมินผล</a:t>
            </a:r>
          </a:p>
          <a:p>
            <a:pPr algn="ctr">
              <a:defRPr/>
            </a:pP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</a:t>
            </a:r>
          </a:p>
          <a:p>
            <a:pPr algn="ctr">
              <a:defRPr/>
            </a:pP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(กรณีหน่วยงานของรัฐ</a:t>
            </a:r>
          </a:p>
          <a:p>
            <a:pPr algn="ctr">
              <a:defRPr/>
            </a:pP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ไม่อยู่ในสังกัดกระทรวง) </a:t>
            </a: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04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5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/>
          </p:cNvPr>
          <p:cNvSpPr txBox="1"/>
          <p:nvPr/>
        </p:nvSpPr>
        <p:spPr>
          <a:xfrm>
            <a:off x="395288" y="765175"/>
            <a:ext cx="8353425" cy="57554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หนังสือรับรองการจัดวางระบบการควบคุมภายใน</a:t>
            </a:r>
          </a:p>
          <a:p>
            <a:pPr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 (๑)  (ผู้กำกับดูแล/ปลัดกระทรวง...)</a:t>
            </a:r>
          </a:p>
          <a:p>
            <a:pPr>
              <a:defRPr/>
            </a:pPr>
            <a:endParaRPr lang="th-TH" sz="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.......(๒) (ชื่อหน่วยงานของรัฐ)....... ได้จัดตั้งใหม่ (หรือได้ปรับโครงสร้างใหม่) ตาม .......(๓)  (ชื่อกฎหมายที่เกี่ยวข้องกับการจัดตั้งใหม่/ปรับโครงสร้างใหม่หน่วยงายของรัฐ)......... เมื่อวันที่ .......(๔)....... เดือน ...................... พ.ศ. ................ และได้จัดวางระบบการควบคุมภายในแล้วเสร็จ เมื่อวันที่ ......(๕)...... เดือน ..................... พ.ศ. .............. ตามหลักเกณฑ์กระทรวงการคลังว่าด้วยมาตรฐานและหลักเกณฑ์การควบคุมภายในสำหรับหน่วยงานของรัฐ พ.ศ. ๒๕๖๑ โดยมีวัตถุประสงค์เพื่อให้ความมั่นใจอย่างสมเหตุสมผลว่า ภารกิจของหน่วยงานจะบรรลุวัตถุประสงค์ตามของการควบคุมภายในด้านการดำเนินงานที่มีประสิทธิผล ประสิทธิภาพ ด้านการรายงานที่เกี่ยวกับการเงิน และไม่ใช่การเงินที่เชื่อถือได้ ทันเวลา และโปร่งใสด้านการปฏิบัติตามกฎหมาย ระเบียบ และข้อบังคับที่เกี่ยวข้องกับการดำเนินงาน ภายใต้การกำกับดูแลของ ...............(๖) (ผู้กำกับดูแล/ชื่อกระทรวงเจ้าสังกัด).....................</a:t>
            </a:r>
          </a:p>
          <a:p>
            <a:pPr algn="r"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ลายมือชื่อ ........(๗)  (หัวหน้าหน่วยงานของรัฐ) ........</a:t>
            </a:r>
          </a:p>
          <a:p>
            <a:pPr algn="r"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.........(๘)......................................................</a:t>
            </a:r>
          </a:p>
          <a:p>
            <a:pPr algn="r"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......(๙)...... เดือน ....................... พ.ศ. ............. 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/>
          </p:cNvPr>
          <p:cNvSpPr txBox="1"/>
          <p:nvPr/>
        </p:nvSpPr>
        <p:spPr>
          <a:xfrm>
            <a:off x="6715125" y="69850"/>
            <a:ext cx="1984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 วค. ๑</a:t>
            </a:r>
            <a:endParaRPr lang="en-US" sz="4000" b="1" dirty="0">
              <a:solidFill>
                <a:srgbClr val="0000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6802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45671E-D9FF-44D6-BC18-FE72A913BDF9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th-TH" altLang="th-TH" sz="140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/>
          </p:cNvPr>
          <p:cNvSpPr txBox="1"/>
          <p:nvPr/>
        </p:nvSpPr>
        <p:spPr>
          <a:xfrm>
            <a:off x="381000" y="863922"/>
            <a:ext cx="8443912" cy="5756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h-TH" sz="8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th-TH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...........(</a:t>
            </a: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๑) ชื่อหน่วยงานของรัฐ............</a:t>
            </a:r>
          </a:p>
          <a:p>
            <a:pPr algn="ctr">
              <a:defRPr/>
            </a:pP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รายงานการจัดวางระบบการควบคุมภายใน</a:t>
            </a:r>
          </a:p>
          <a:p>
            <a:pPr algn="ctr">
              <a:defRPr/>
            </a:pP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ระยะเวลาตั้งแต่ .....(๒) (วันที่  เดือน  พ.ศ. ) ถึง (วันที่  เดือน  พ.ศ.)......</a:t>
            </a:r>
          </a:p>
          <a:p>
            <a:pPr>
              <a:defRPr/>
            </a:pPr>
            <a:endParaRPr lang="th-TH" sz="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>
              <a:defRPr/>
            </a:pPr>
            <a:endParaRPr lang="th-TH" sz="18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>
              <a:defRPr/>
            </a:pPr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ลายมือ</a:t>
            </a: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 ........(๗)  (หัวหน้าหน่วยงานของรัฐ) ........</a:t>
            </a:r>
          </a:p>
          <a:p>
            <a:pPr algn="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.........(๘)......................................................</a:t>
            </a:r>
          </a:p>
          <a:p>
            <a:pPr algn="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......(๙)...... เดือน ....................... พ.ศ. ............. </a:t>
            </a:r>
            <a:endParaRPr lang="en-US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/>
          </p:cNvPr>
          <p:cNvSpPr txBox="1"/>
          <p:nvPr/>
        </p:nvSpPr>
        <p:spPr>
          <a:xfrm>
            <a:off x="6729413" y="57150"/>
            <a:ext cx="198437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 วค. ๒</a:t>
            </a:r>
            <a:endParaRPr lang="en-US" sz="4400" b="1" dirty="0">
              <a:solidFill>
                <a:srgbClr val="0000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าราง 4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896751"/>
              </p:ext>
            </p:extLst>
          </p:nvPr>
        </p:nvGraphicFramePr>
        <p:xfrm>
          <a:off x="409575" y="1969625"/>
          <a:ext cx="8353425" cy="338343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808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7212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ภารกิจตามกฎหมายจัดตั้งหน่วยงานของรัฐ หรือภารกิจตามแผนการดำเนินงาน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ที่สำคัญของหน่วยงานของรัฐ/วัตถุประสงค์</a:t>
                      </a:r>
                      <a:endParaRPr lang="en-US" sz="20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5" marR="91445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(๔)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สภาพแวดล้อม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การควบคุม</a:t>
                      </a:r>
                      <a:endParaRPr lang="en-US" sz="20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5" marR="91445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(๕)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ความเสี่ยงที่สำคัญ</a:t>
                      </a:r>
                      <a:endParaRPr lang="en-US" sz="20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5" marR="91445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(๖)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การควบคุมที่สำคัญ</a:t>
                      </a:r>
                      <a:endParaRPr lang="en-US" sz="20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5" marR="91445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(๗)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ที่รับผิดชอบ</a:t>
                      </a:r>
                      <a:endParaRPr lang="en-US" sz="20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5" marR="91445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186"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5" marR="91445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5" marR="91445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5" marR="91445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5" marR="91445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5" marR="91445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7826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17F270-78FE-4536-8DA7-D7A01EDFF194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th-TH" altLang="th-TH" sz="140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/>
          </p:cNvPr>
          <p:cNvSpPr txBox="1"/>
          <p:nvPr/>
        </p:nvSpPr>
        <p:spPr>
          <a:xfrm>
            <a:off x="231775" y="685800"/>
            <a:ext cx="8712200" cy="58785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หนังสือรับรองการควบคุมภายใน</a:t>
            </a:r>
          </a:p>
          <a:p>
            <a:pPr algn="ctr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(ระดับหน่วยงานของรัฐ)</a:t>
            </a:r>
          </a:p>
          <a:p>
            <a:pPr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 (๑)  (ผู้กำกับดูแลหน่วยงานของรัฐ...)</a:t>
            </a:r>
          </a:p>
          <a:p>
            <a:pPr>
              <a:defRPr/>
            </a:pPr>
            <a:endParaRPr lang="th-TH" sz="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.....(๒) (ชื่อหน่วยงานของรัฐ)..... ได้ประเมินผลการควบคุมภายในของหน่วยงานสำหรับปีสิ้นสุดวันที่ ....(๓).... เดือน ............... พ.ศ. ......... ด้วยวิธีการที่หน่วยงานกำหนดซึ่งเป็นไปตามหลักเกณฑ์กระทรวงการคลังว่าด้วยมาตรฐานและหลักเกณฑ์ปฏิบัติการควบคุมภายในสำหรับหน่วยงานของรัฐ พ.ศ. ๒๕๖๑ โดยมีวัตถุประสงค์เพื่อให้ความมั่นใจอย่างสมเหตุสมผลว่า ภารกิจของหน่วยงานจะบรรลุวัตถุประสงค์ตามของการควบคุมภายในด้านการดำเนินงานที่มีประสิทธิผล ประสิทธิภาพ ด้านการรายงานที่เกี่ยวกับการเงิน และไม่ใช่การเงินที่เชื่อถือได้ ทันเวลา และโปร่งใสด้านการปฏิบัติตามกฎหมาย ระเบียบ และข้อบังคับที่เกี่ยวข้องกับการดำเนินงาน </a:t>
            </a:r>
          </a:p>
          <a:p>
            <a:pPr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จากผลการประเมินดังกล่าว .......(๔) (ชื่อหน่วยงานของรัฐ)......... เห็นว่าการควบคุมภายในของหน่วยงานมีความเพียงพอ ปฏิบัติตามอย่างต่อเนื่อง และเป็นไปตาม หลักเกณฑ์กระทรวงการคลังว่าด้วยมาตรฐานและหลักเกณฑ์ปฏิบัติการควบคุมภายในสำหรับหน่วยงานของรัฐ พ.ศ. ๒๕๖๑ ภายใต้การกำกับดูแลของ ............(๕) (ผู้กำกับดูแล/ชื่อกระทรวงเจ้าสังกัด)...............</a:t>
            </a:r>
          </a:p>
          <a:p>
            <a:pPr algn="r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ลายมือชื่อ ........(๖)  (หัวหน้าหน่วยงานของรัฐ) ........</a:t>
            </a:r>
          </a:p>
          <a:p>
            <a:pPr algn="r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.........(๗)......................................................</a:t>
            </a:r>
          </a:p>
          <a:p>
            <a:pPr algn="r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......(๘)...... เดือน ....................... พ.ศ. ............</a:t>
            </a: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กรณีมีความเสี่ยงที่มีนัยสำคัญ และกำหนดจะดำเนินการปรับปรุงการควบคุมภายในสำหรับความเสี่ยงดังกล่าวในปีงบประมาณ/ปีปฏิทินถัดไป ให้อธิบายเพิ่มเติมในวรรคสาม ดังนี้</a:t>
            </a: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อย่างไรก็ดี มีความเสี่ยงและได้กำหนดปรับปรุงระบบการควบคุมภายใน ในปีงบประมาณ หรือปีปฏิทินถัดไป สรุปได้ดังนี้</a:t>
            </a: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๑. ความเสี่ยงที่มีอยู่ที่ต้องกำหนดปรับปรุงการควบคุมภายใน (๙) </a:t>
            </a: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๑.๑ 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๑.๒ 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๒. การปรับปรุงการควบคุมภายใน (๑๐)    </a:t>
            </a: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๒.๑ 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๒.๒ 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/>
          </p:cNvPr>
          <p:cNvSpPr txBox="1"/>
          <p:nvPr/>
        </p:nvSpPr>
        <p:spPr>
          <a:xfrm>
            <a:off x="6959600" y="66675"/>
            <a:ext cx="19843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th-TH" sz="4400" b="1" dirty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 ปค. ๑</a:t>
            </a:r>
            <a:endParaRPr lang="en-US" sz="4400" b="1" dirty="0"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8850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117FBC-CD66-4872-8BBD-E735407E7214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th-TH" altLang="th-TH" sz="1400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/>
          </p:cNvPr>
          <p:cNvSpPr txBox="1"/>
          <p:nvPr/>
        </p:nvSpPr>
        <p:spPr>
          <a:xfrm>
            <a:off x="231775" y="330200"/>
            <a:ext cx="8712200" cy="63706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หนังสือรับรองการควบคุมภายใน</a:t>
            </a:r>
          </a:p>
          <a:p>
            <a:pPr algn="ctr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(กรณีกระทรวงเจ้าสังกัดจัดส่งรายงานต่อกระทรวงการคลัง</a:t>
            </a:r>
          </a:p>
          <a:p>
            <a:pPr algn="ctr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หรือจังหวัดส่งรายงานในภาพรวมจังหวัดต่อกระทรวงการคลัง)</a:t>
            </a:r>
          </a:p>
          <a:p>
            <a:pPr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 ปลัดกระทรวงการคลัง</a:t>
            </a:r>
          </a:p>
          <a:p>
            <a:pPr>
              <a:defRPr/>
            </a:pPr>
            <a:endParaRPr lang="th-TH" sz="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.....(๑) (ชื่อกระทรวงเจ้าสังกัดหรือจังหวัด)..... ได้ประเมินผลการควบคุมภายในของรัฐในสังกัด (หรือในภาพรวมของจังหวัด) ปีสิ้นสุดวันที่ ....(๒).... เดือน ............... พ.ศ. ......... ด้วยวิธีการที่หน่วยงานกำหนดซึ่งเป็นไปตามหลักเกณฑ์กระทรวงการคลังว่าด้วยมาตรฐานและหลักเกณฑ์ปฏิบัติการควบคุมภายในสำหรับหน่วยงานของรัฐ พ.ศ. ๒๕๖๑ โดยมีวัตถุประสงค์เพื่อให้ความมั่นใจอย่างสมเหตุสมผลว่า ภารกิจของหน่วยงานจะบรรลุวัตถุประสงค์ตามของการควบคุมภายในด้านการดำเนินงานที่มีประสิทธิผล ประสิทธิภาพ ด้านการรายงานที่เกี่ยวกับการเงิน และไม่ใช่การเงินที่เชื่อถือได้ ทันเวลา และโปร่งใสด้านการปฏิบัติตามกฎหมาย ระเบียบ และข้อบังคับที่เกี่ยวข้องกับการดำเนินงาน </a:t>
            </a:r>
          </a:p>
          <a:p>
            <a:pPr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จากผลการประเมินดังกล่าว .......(๓) (ชื่อชื่อกระทรวงเจ้าสังกัดหรือจังหวัด)......... เห็นว่า การควบคุมภายในของหน่วยงานของรัฐในสังกัด (หรือในภาพรวมของจังหวัด) มีความเพียงพอ ปฏิบัติตามอย่างต่อเนื่อง และเป็นไปตามหลักเกณฑ์กระทรวงการคลังว่าด้วยมาตรฐานและหลักเกณฑ์ปฏิบัติการควบคุมภายในสำหรับหน่วยงานของรัฐ พ.ศ. ๒๕๖๑</a:t>
            </a:r>
          </a:p>
          <a:p>
            <a:pPr>
              <a:defRPr/>
            </a:pPr>
            <a:endParaRPr lang="th-TH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ลายมือชื่อ ........(๖)  (ปลัดกระทรวงหรือผู้ว่าราชการจังหวัด) .......</a:t>
            </a:r>
          </a:p>
          <a:p>
            <a:pPr algn="ctr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                               ตำแหน่ง .........(๗)......................................................</a:t>
            </a:r>
          </a:p>
          <a:p>
            <a:pPr algn="ctr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                              วันที่ ......(๘)...... เดือน ....................... พ.ศ. ............</a:t>
            </a: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กรณีมีความเสี่ยงที่มีนัยสำคัญ และกำหนดจะดำเนินการปรับปรุงการควบคุมภายในสำหรับความเสี่ยงดังกล่าวในปีงบประมาณ/ปีปฏิทินถัดไป ให้อธิบายเพิ่มเติมในวรรคสาม ดังนี้</a:t>
            </a: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อย่างไรก็ดี มีความเสี่ยงและได้กำหนดปรับปรุงระบบการควบคุมภายใน ในปีงบประมาณ หรือปีปฏิทินถัดไป สรุปได้ดังนี้</a:t>
            </a: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๑. ความเสี่ยงที่มีอยู่ที่ต้องกำหนดปรับปรุงการควบคุมภายใน (๙) </a:t>
            </a: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๑.๑ 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๑.๒ 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๒. การปรับปรุงการควบคุมภายใน (๑๐)    </a:t>
            </a: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๒.๑ 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๒.๒ 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/>
          </p:cNvPr>
          <p:cNvSpPr txBox="1"/>
          <p:nvPr/>
        </p:nvSpPr>
        <p:spPr>
          <a:xfrm>
            <a:off x="6959600" y="66675"/>
            <a:ext cx="19843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th-TH" sz="4400" b="1" dirty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th-TH" sz="4400" b="1" dirty="0" err="1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4400" b="1" dirty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๒</a:t>
            </a:r>
            <a:endParaRPr lang="en-US" sz="4400" b="1" dirty="0"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9874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51670F-BCF1-4CCB-B578-FE84F0828807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th-TH" altLang="th-TH" sz="1400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/>
          </p:cNvPr>
          <p:cNvSpPr txBox="1"/>
          <p:nvPr/>
        </p:nvSpPr>
        <p:spPr>
          <a:xfrm>
            <a:off x="187928" y="613570"/>
            <a:ext cx="8712200" cy="58785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หนังสือรับรองการควบคุมภายใน</a:t>
            </a:r>
          </a:p>
          <a:p>
            <a:pPr algn="ctr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(กรณีหน่วยงานของรัฐไม่อยู่ในสังกัดกระทรวง)</a:t>
            </a:r>
          </a:p>
          <a:p>
            <a:pPr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 ปลัดกระทรวงการคลัง</a:t>
            </a:r>
          </a:p>
          <a:p>
            <a:pPr>
              <a:defRPr/>
            </a:pPr>
            <a:endParaRPr lang="th-TH" sz="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.....(๑) (ชื่อหน่วยงานของรัฐ)..... ได้ประเมินผลการควบคุมภายในของหน่วยงานสำหรับปีสิ้นสุดวันที่ ....(๒).... เดือน ............... พ.ศ. ......... ด้วยวิธีการที่หน่วยงานกำหนดซึ่งเป็นไปตามหลักเกณฑ์กระทรวงการคลังว่าด้วยมาตรฐานและหลักเกณฑ์ปฏิบัติการควบคุมภายในสำหรับหน่วยงานของรัฐ พ.ศ. ๒๕๖๑ โดยมีวัตถุประสงค์เพื่อให้ความมั่นใจอย่างสมเหตุสมผลว่า ภารกิจของหน่วยงานจะบรรลุวัตถุประสงค์ตามของการควบคุมภายในด้านการดำเนินงานที่มีประสิทธิผล ประสิทธิภาพ ด้านการรายงานที่เกี่ยวกับการเงิน และไม่ใช่การเงินที่เชื่อถือได้ ทันเวลา และโปร่งใสด้านการปฏิบัติตามกฎหมาย ระเบียบ และข้อบังคับที่เกี่ยวข้องกับการดำเนินงาน </a:t>
            </a:r>
          </a:p>
          <a:p>
            <a:pPr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จากผลการประเมินดังกล่าว .......(๓) (ชื่อหน่วยงานของรัฐ)......... เห็นว่าการควบคุมภายในของหน่วยงานมีความเพียงพอ ปฏิบัติตามอย่างต่อเนื่อง และเป็นไป ตามหลักเกณฑ์กระทรวงการคลังว่าด้วยมาตรฐานและหลักเกณฑ์ปฏิบัติการควบคุมภายในสำหรับหน่วยงานของรัฐ พ.ศ. ๒๕๖๑ </a:t>
            </a:r>
          </a:p>
          <a:p>
            <a:pPr>
              <a:defRPr/>
            </a:pPr>
            <a:endParaRPr lang="th-TH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ลายมือชื่อ ........(๕)  (หัวหน้าหน่วยงานของรัฐ) ........</a:t>
            </a:r>
          </a:p>
          <a:p>
            <a:pPr algn="r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.........(๖)......................................................</a:t>
            </a:r>
          </a:p>
          <a:p>
            <a:pPr algn="r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......(๗)...... เดือน ....................... พ.ศ. ............</a:t>
            </a: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กรณีมีความเสี่ยงที่มีนัยสำคัญ และกำหนดจะดำเนินการปรับปรุงการควบคุมภายในสำหรับความเสี่ยงดังกล่าวในปีงบประมาณ/ปีปฏิทินถัดไป ให้อธิบายเพิ่มเติมในวรรคสาม ดังนี้</a:t>
            </a: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อย่างไรก็ดี มีความเสี่ยงและได้กำหนดปรับปรุงระบบการควบคุมภายใน ในปีงบประมาณ หรือปีปฏิทินถัดไป สรุปได้ดังนี้</a:t>
            </a: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๑. ความเสี่ยงที่มีอยู่ที่ต้องกำหนดปรับปรุงการควบคุมภายใน (๗) </a:t>
            </a: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๑.๑ 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๑.๒ 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๒. การปรับปรุงการควบคุมภายใน (๘)    </a:t>
            </a: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๒.๑ 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thaiDist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๒.๒ 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/>
          </p:cNvPr>
          <p:cNvSpPr txBox="1"/>
          <p:nvPr/>
        </p:nvSpPr>
        <p:spPr>
          <a:xfrm>
            <a:off x="6624939" y="19845"/>
            <a:ext cx="22987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th-TH" sz="4400" b="1" dirty="0">
                <a:effectLst>
                  <a:glow rad="101600">
                    <a:srgbClr val="FF6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th-TH" sz="4400" b="1" dirty="0" err="1">
                <a:effectLst>
                  <a:glow rad="101600">
                    <a:srgbClr val="FF6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4400" b="1" dirty="0">
                <a:effectLst>
                  <a:glow rad="101600">
                    <a:srgbClr val="FF6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๓</a:t>
            </a:r>
            <a:endParaRPr lang="en-US" sz="4400" b="1" dirty="0">
              <a:effectLst>
                <a:glow rad="101600">
                  <a:srgbClr val="FF66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0898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58B817-CBD2-4150-9E6D-124C12C6BE14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th-TH" altLang="th-TH" sz="1400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/>
          </p:cNvPr>
          <p:cNvSpPr txBox="1"/>
          <p:nvPr/>
        </p:nvSpPr>
        <p:spPr>
          <a:xfrm>
            <a:off x="347663" y="514350"/>
            <a:ext cx="8351837" cy="61864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...........(๑) ชื่อหน่วยงานของรัฐ............</a:t>
            </a:r>
          </a:p>
          <a:p>
            <a:pPr algn="ct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รายงานการประเมินองค์ประกอบของการควบคุมภายใน</a:t>
            </a:r>
          </a:p>
          <a:p>
            <a:pPr algn="ct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สำหรับระยะเวลาดำเนินงานสิ้นสุด ......... (๒) (วันที่  เดือน  พ.ศ. ) .........</a:t>
            </a:r>
            <a:b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ผลการประเมินโดยรวม (๕)</a:t>
            </a:r>
          </a:p>
          <a:p>
            <a:pPr algn="thaiDist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.....................................................................................................................................................................................</a:t>
            </a:r>
          </a:p>
          <a:p>
            <a:pPr algn="thaiDist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.....................................................................................................................................................................................</a:t>
            </a:r>
          </a:p>
          <a:p>
            <a:pPr algn="thaiDist">
              <a:defRPr/>
            </a:pPr>
            <a:endParaRPr lang="en-US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ลายมือชื่อ ........(๖)  (หัวหน้าหน่วยงานของรัฐ) ........</a:t>
            </a:r>
          </a:p>
          <a:p>
            <a:pPr algn="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.........(๗)......................................................</a:t>
            </a:r>
          </a:p>
          <a:p>
            <a:pPr algn="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......(๘)...... เดือน ....................... พ.ศ. ............. </a:t>
            </a:r>
            <a:endParaRPr lang="en-US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/>
          </p:cNvPr>
          <p:cNvSpPr txBox="1"/>
          <p:nvPr/>
        </p:nvSpPr>
        <p:spPr>
          <a:xfrm>
            <a:off x="6715125" y="3175"/>
            <a:ext cx="19843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th-TH" sz="4400" b="1" dirty="0">
                <a:effectLst>
                  <a:glow rad="101600">
                    <a:srgbClr val="0099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th-TH" sz="4400" b="1" dirty="0" err="1">
                <a:effectLst>
                  <a:glow rad="101600">
                    <a:srgbClr val="0099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4400" b="1" dirty="0">
                <a:effectLst>
                  <a:glow rad="101600">
                    <a:srgbClr val="0099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๔</a:t>
            </a:r>
            <a:endParaRPr lang="en-US" sz="4400" b="1" dirty="0">
              <a:effectLst>
                <a:glow rad="101600">
                  <a:srgbClr val="0099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674115"/>
              </p:ext>
            </p:extLst>
          </p:nvPr>
        </p:nvGraphicFramePr>
        <p:xfrm>
          <a:off x="914400" y="1524000"/>
          <a:ext cx="7386638" cy="422184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93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3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284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  <a:p>
                      <a:pPr algn="ctr"/>
                      <a:r>
                        <a:rPr lang="th-TH" sz="2800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องค์ประกอบของการควบคุมภายใน</a:t>
                      </a:r>
                      <a:endParaRPr lang="en-US" sz="2800" dirty="0">
                        <a:solidFill>
                          <a:srgbClr val="00006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(๔)</a:t>
                      </a:r>
                    </a:p>
                    <a:p>
                      <a:pPr algn="ctr"/>
                      <a:r>
                        <a:rPr lang="th-TH" sz="2800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ผลประเมิน/ข้อสรุป</a:t>
                      </a:r>
                      <a:endParaRPr lang="en-US" sz="2800" dirty="0">
                        <a:solidFill>
                          <a:srgbClr val="00006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890">
                <a:tc>
                  <a:txBody>
                    <a:bodyPr/>
                    <a:lstStyle/>
                    <a:p>
                      <a:pPr marL="342900" indent="-342900">
                        <a:buAutoNum type="thaiNumPeriod"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สภาพแวดล้อมการควบคุม</a:t>
                      </a:r>
                    </a:p>
                    <a:p>
                      <a:pPr marL="0" indent="0">
                        <a:buNone/>
                      </a:pPr>
                      <a:endParaRPr lang="en-US" sz="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ประเมินที่หน่วยงานมีและเป็นอยู่เพียงพอหรือไม่</a:t>
                      </a: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00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 การประเมินความเสี่ยง</a:t>
                      </a:r>
                    </a:p>
                    <a:p>
                      <a:endParaRPr lang="en-US" sz="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310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 กิจกรรมการควบคุม</a:t>
                      </a:r>
                    </a:p>
                    <a:p>
                      <a:endParaRPr lang="en-US" sz="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520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 สารสนเทศและการสื่อสาร</a:t>
                      </a:r>
                    </a:p>
                    <a:p>
                      <a:endParaRPr lang="en-US" sz="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773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๕. กิจกรรมการติดตามผล</a:t>
                      </a:r>
                    </a:p>
                    <a:p>
                      <a:endParaRPr lang="en-US" sz="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1922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98E47C-D766-490B-8EF6-D0EDB9BB8B37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th-TH" altLang="th-TH" sz="140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/>
          </p:cNvPr>
          <p:cNvSpPr txBox="1"/>
          <p:nvPr/>
        </p:nvSpPr>
        <p:spPr>
          <a:xfrm>
            <a:off x="347663" y="514350"/>
            <a:ext cx="8351837" cy="61864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...........(๑) ชื่อหน่วยงานของรัฐ............</a:t>
            </a:r>
          </a:p>
          <a:p>
            <a:pPr algn="ct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รายงานการประเมินองค์ประกอบของการควบคุมภายใน</a:t>
            </a:r>
          </a:p>
          <a:p>
            <a:pPr algn="ct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สำหรับระยะเวลาดำเนินงานสิ้นสุด ......... (๒) (วันที่  เดือน  พ.ศ. ) .........</a:t>
            </a:r>
            <a:b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ผลการประเมินโดยรวม (๕)</a:t>
            </a:r>
          </a:p>
          <a:p>
            <a:pPr algn="thaiDist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.....................................................................................................................................................................................</a:t>
            </a:r>
          </a:p>
          <a:p>
            <a:pPr algn="thaiDist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.....................................................................................................................................................................................</a:t>
            </a:r>
          </a:p>
          <a:p>
            <a:pPr algn="thaiDist">
              <a:defRPr/>
            </a:pPr>
            <a:endParaRPr lang="en-US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ลายมือชื่อ ........(๖)  (หัวหน้าหน่วยงานของรัฐ) ........</a:t>
            </a:r>
          </a:p>
          <a:p>
            <a:pPr algn="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.........(๗)......................................................</a:t>
            </a:r>
          </a:p>
          <a:p>
            <a:pPr algn="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......(๘)...... เดือน ....................... พ.ศ. ............. </a:t>
            </a:r>
            <a:endParaRPr lang="en-US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/>
          </p:cNvPr>
          <p:cNvSpPr txBox="1"/>
          <p:nvPr/>
        </p:nvSpPr>
        <p:spPr>
          <a:xfrm>
            <a:off x="4800600" y="3175"/>
            <a:ext cx="4190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h-TH" sz="4400" b="1" dirty="0">
                <a:effectLst>
                  <a:glow rad="101600">
                    <a:srgbClr val="0099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th-TH" sz="4400" b="1" dirty="0" err="1">
                <a:effectLst>
                  <a:glow rad="101600">
                    <a:srgbClr val="0099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4400" b="1" dirty="0">
                <a:effectLst>
                  <a:glow rad="101600">
                    <a:srgbClr val="0099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400" b="1" dirty="0" smtClean="0">
                <a:effectLst>
                  <a:glow rad="101600">
                    <a:srgbClr val="0099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๔ (ย่อย)</a:t>
            </a:r>
            <a:endParaRPr lang="en-US" sz="4400" b="1" dirty="0">
              <a:effectLst>
                <a:glow rad="101600">
                  <a:srgbClr val="0099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674115"/>
              </p:ext>
            </p:extLst>
          </p:nvPr>
        </p:nvGraphicFramePr>
        <p:xfrm>
          <a:off x="914400" y="1524000"/>
          <a:ext cx="7386638" cy="422184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93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3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284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  <a:p>
                      <a:pPr algn="ctr"/>
                      <a:r>
                        <a:rPr lang="th-TH" sz="2800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องค์ประกอบของการควบคุมภายใน</a:t>
                      </a:r>
                      <a:endParaRPr lang="en-US" sz="2800" dirty="0">
                        <a:solidFill>
                          <a:srgbClr val="00006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(๔)</a:t>
                      </a:r>
                    </a:p>
                    <a:p>
                      <a:pPr algn="ctr"/>
                      <a:r>
                        <a:rPr lang="th-TH" sz="2800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ผลประเมิน/ข้อสรุป</a:t>
                      </a:r>
                      <a:endParaRPr lang="en-US" sz="2800" dirty="0">
                        <a:solidFill>
                          <a:srgbClr val="00006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890">
                <a:tc>
                  <a:txBody>
                    <a:bodyPr/>
                    <a:lstStyle/>
                    <a:p>
                      <a:pPr marL="342900" indent="-342900">
                        <a:buAutoNum type="thaiNumPeriod"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สภาพแวดล้อมการควบคุม</a:t>
                      </a:r>
                    </a:p>
                    <a:p>
                      <a:pPr marL="0" indent="0">
                        <a:buNone/>
                      </a:pPr>
                      <a:endParaRPr lang="en-US" sz="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ประเมินที่หน่วยงานมีและเป็นอยู่เพียงพอหรือไม่</a:t>
                      </a: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00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 การประเมินความเสี่ยง</a:t>
                      </a:r>
                    </a:p>
                    <a:p>
                      <a:endParaRPr lang="en-US" sz="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310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 กิจกรรมการควบคุม</a:t>
                      </a:r>
                    </a:p>
                    <a:p>
                      <a:endParaRPr lang="en-US" sz="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520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 สารสนเทศและการสื่อสาร</a:t>
                      </a:r>
                    </a:p>
                    <a:p>
                      <a:endParaRPr lang="en-US" sz="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773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๕. กิจกรรมการติดตามผล</a:t>
                      </a:r>
                    </a:p>
                    <a:p>
                      <a:endParaRPr lang="en-US" sz="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8" marR="91448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1922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98E47C-D766-490B-8EF6-D0EDB9BB8B37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th-TH" altLang="th-TH" sz="1400" smtClean="0"/>
          </a:p>
        </p:txBody>
      </p:sp>
    </p:spTree>
    <p:extLst>
      <p:ext uri="{BB962C8B-B14F-4D97-AF65-F5344CB8AC3E}">
        <p14:creationId xmlns:p14="http://schemas.microsoft.com/office/powerpoint/2010/main" val="960075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fld id="{CF17D215-66EB-48AB-B32F-866D2342EBA4}" type="slidenum">
              <a:rPr lang="en-US" smtClean="0"/>
              <a:pPr>
                <a:defRPr/>
              </a:pPr>
              <a:t>5</a:t>
            </a:fld>
            <a:endParaRPr lang="th-TH" dirty="0"/>
          </a:p>
        </p:txBody>
      </p:sp>
      <p:grpSp>
        <p:nvGrpSpPr>
          <p:cNvPr id="11" name="Group 2"/>
          <p:cNvGrpSpPr/>
          <p:nvPr/>
        </p:nvGrpSpPr>
        <p:grpSpPr>
          <a:xfrm>
            <a:off x="823728" y="1484784"/>
            <a:ext cx="7488833" cy="5096811"/>
            <a:chOff x="1238987" y="1522772"/>
            <a:chExt cx="7434701" cy="497788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2" name="Group 1"/>
            <p:cNvGrpSpPr/>
            <p:nvPr/>
          </p:nvGrpSpPr>
          <p:grpSpPr>
            <a:xfrm>
              <a:off x="1238987" y="1522772"/>
              <a:ext cx="7434700" cy="4977885"/>
              <a:chOff x="1010388" y="2051563"/>
              <a:chExt cx="7434700" cy="4977885"/>
            </a:xfrm>
          </p:grpSpPr>
          <p:grpSp>
            <p:nvGrpSpPr>
              <p:cNvPr id="14" name="Group 10"/>
              <p:cNvGrpSpPr/>
              <p:nvPr/>
            </p:nvGrpSpPr>
            <p:grpSpPr>
              <a:xfrm>
                <a:off x="1010388" y="2051563"/>
                <a:ext cx="7434700" cy="4977885"/>
                <a:chOff x="1010388" y="2165864"/>
                <a:chExt cx="7434700" cy="4977885"/>
              </a:xfrm>
            </p:grpSpPr>
            <p:sp>
              <p:nvSpPr>
                <p:cNvPr id="16" name="TextBox 6"/>
                <p:cNvSpPr txBox="1"/>
                <p:nvPr/>
              </p:nvSpPr>
              <p:spPr>
                <a:xfrm>
                  <a:off x="1012371" y="2165864"/>
                  <a:ext cx="7432717" cy="584775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thaiDist">
                    <a:defRPr/>
                  </a:pPr>
                  <a:r>
                    <a:rPr lang="th-TH" b="1" dirty="0">
                      <a:solidFill>
                        <a:srgbClr val="313B19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หลักเกณฑ์การควบคุมภายในสำหรับหน่วยงานของรัฐ</a:t>
                  </a:r>
                  <a:endParaRPr lang="en-US" b="1" dirty="0">
                    <a:solidFill>
                      <a:srgbClr val="313B19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7" name="TextBox 7"/>
                <p:cNvSpPr txBox="1"/>
                <p:nvPr/>
              </p:nvSpPr>
              <p:spPr>
                <a:xfrm>
                  <a:off x="1010388" y="2819488"/>
                  <a:ext cx="1068780" cy="4306024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th-TH" sz="2400" b="1" dirty="0">
                      <a:solidFill>
                        <a:srgbClr val="3333FF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คำนิยาม</a:t>
                  </a:r>
                </a:p>
                <a:p>
                  <a:pPr algn="thaiDist">
                    <a:defRPr/>
                  </a:pPr>
                  <a:endParaRPr lang="th-TH" sz="18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  <a:p>
                  <a:pPr algn="thaiDist">
                    <a:defRPr/>
                  </a:pPr>
                  <a:endParaRPr lang="th-TH" sz="22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  <a:p>
                  <a:pPr algn="thaiDist">
                    <a:defRPr/>
                  </a:pPr>
                  <a:endParaRPr lang="th-TH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  <a:p>
                  <a:pPr algn="thaiDist">
                    <a:defRPr/>
                  </a:pPr>
                  <a:endParaRPr lang="th-TH" sz="28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  <a:p>
                  <a:pPr algn="thaiDist">
                    <a:defRPr/>
                  </a:pPr>
                  <a:endParaRPr lang="th-TH" sz="28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  <a:p>
                  <a:pPr algn="thaiDist">
                    <a:defRPr/>
                  </a:pPr>
                  <a:endParaRPr lang="th-TH" sz="22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  <a:p>
                  <a:pPr algn="thaiDist">
                    <a:defRPr/>
                  </a:pPr>
                  <a:endParaRPr lang="th-TH" sz="14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  <a:p>
                  <a:pPr algn="thaiDist">
                    <a:defRPr/>
                  </a:pPr>
                  <a:endParaRPr lang="th-TH" sz="22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  <a:p>
                  <a:pPr algn="thaiDist">
                    <a:defRPr/>
                  </a:pPr>
                  <a:endParaRPr lang="th-TH" sz="22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  <a:p>
                  <a:pPr algn="thaiDist">
                    <a:defRPr/>
                  </a:pPr>
                  <a:endParaRPr lang="en-US" sz="26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  <a:p>
                  <a:pPr algn="thaiDist">
                    <a:defRPr/>
                  </a:pPr>
                  <a:endParaRPr lang="th-TH" sz="105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  <a:p>
                  <a:pPr algn="thaiDist">
                    <a:defRPr/>
                  </a:pPr>
                  <a:endPara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8" name="TextBox 8"/>
                <p:cNvSpPr txBox="1"/>
                <p:nvPr/>
              </p:nvSpPr>
              <p:spPr>
                <a:xfrm>
                  <a:off x="4389163" y="2819488"/>
                  <a:ext cx="2011634" cy="4324261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th-TH" sz="2400" b="1" dirty="0">
                      <a:solidFill>
                        <a:srgbClr val="3333FF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การรายงาน</a:t>
                  </a:r>
                </a:p>
                <a:p>
                  <a:pPr algn="thaiDist">
                    <a:defRPr/>
                  </a:pPr>
                  <a:r>
                    <a:rPr lang="th-TH" sz="2200" b="1" dirty="0">
                      <a:solidFill>
                        <a:srgbClr val="BE2212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* รูปแบบ ระยะเวลา และผู้รับผิดชอบในการจัดทำรายงานการจัดวางฯ</a:t>
                  </a:r>
                </a:p>
                <a:p>
                  <a:pPr algn="thaiDist">
                    <a:defRPr/>
                  </a:pPr>
                  <a:r>
                    <a:rPr lang="th-TH" sz="2200" b="1" dirty="0">
                      <a:solidFill>
                        <a:srgbClr val="BE2212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* รูปแบบ ระยะเวลา และผู้รับผิดชอบในการจัดทำรายงานการประเมินผลฯ</a:t>
                  </a:r>
                </a:p>
                <a:p>
                  <a:pPr algn="thaiDist">
                    <a:defRPr/>
                  </a:pPr>
                  <a:endParaRPr lang="th-TH" sz="2200" b="1" dirty="0">
                    <a:solidFill>
                      <a:srgbClr val="BE221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  <a:p>
                  <a:pPr algn="thaiDist">
                    <a:defRPr/>
                  </a:pPr>
                  <a:endParaRPr lang="th-TH" sz="2200" b="1" dirty="0">
                    <a:solidFill>
                      <a:srgbClr val="BE221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  <a:p>
                  <a:pPr algn="thaiDist">
                    <a:defRPr/>
                  </a:pPr>
                  <a:endParaRPr lang="th-TH" b="1" dirty="0">
                    <a:solidFill>
                      <a:srgbClr val="BE221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  <a:p>
                  <a:pPr algn="thaiDist">
                    <a:defRPr/>
                  </a:pPr>
                  <a:endParaRPr lang="th-TH" sz="700" b="1" dirty="0">
                    <a:solidFill>
                      <a:srgbClr val="BE221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15" name="TextBox 11"/>
              <p:cNvSpPr txBox="1"/>
              <p:nvPr/>
            </p:nvSpPr>
            <p:spPr>
              <a:xfrm>
                <a:off x="2116093" y="2705187"/>
                <a:ext cx="2238191" cy="430887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th-TH" sz="2400" b="1" dirty="0">
                    <a:solidFill>
                      <a:srgbClr val="3333F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การจัดวางและประเมินผล</a:t>
                </a:r>
              </a:p>
              <a:p>
                <a:pPr algn="thaiDist">
                  <a:defRPr/>
                </a:pPr>
                <a:r>
                  <a:rPr lang="th-TH" sz="2200" b="1" dirty="0">
                    <a:solidFill>
                      <a:srgbClr val="BE221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* การจัดวางระบบการควบคุมภายใน</a:t>
                </a:r>
              </a:p>
              <a:p>
                <a:pPr algn="thaiDist">
                  <a:defRPr/>
                </a:pPr>
                <a:r>
                  <a:rPr lang="th-TH" sz="2200" b="1" dirty="0">
                    <a:solidFill>
                      <a:srgbClr val="BE221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* การประเมินผลการควบคุมภายใน</a:t>
                </a:r>
              </a:p>
              <a:p>
                <a:pPr algn="thaiDist">
                  <a:defRPr/>
                </a:pPr>
                <a:r>
                  <a:rPr lang="th-TH" sz="2200" b="1" dirty="0">
                    <a:solidFill>
                      <a:srgbClr val="BE221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* การกำกับดูแลในการจัดวางและประเมินผลการควบคุมภายในให้เป็นไปตามมาตรฐาน</a:t>
                </a:r>
              </a:p>
              <a:p>
                <a:pPr algn="thaiDist">
                  <a:defRPr/>
                </a:pPr>
                <a:endParaRPr lang="th-TH" sz="2200" b="1" dirty="0">
                  <a:solidFill>
                    <a:srgbClr val="BE22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algn="thaiDist">
                  <a:defRPr/>
                </a:pPr>
                <a:endParaRPr lang="th-TH" sz="2800" b="1" dirty="0">
                  <a:solidFill>
                    <a:srgbClr val="BE22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662054" y="2176396"/>
              <a:ext cx="2011634" cy="430887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400" b="1" dirty="0">
                  <a:solidFill>
                    <a:srgbClr val="3333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อื่นๆ</a:t>
              </a:r>
            </a:p>
            <a:p>
              <a:pPr algn="thaiDist">
                <a:defRPr/>
              </a:pPr>
              <a:r>
                <a:rPr lang="th-TH" sz="2200" b="1" dirty="0">
                  <a:solidFill>
                    <a:srgbClr val="BE22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* การกำหนดมาตรฐาน/หลักเกณฑ์ที่นอกจาก     ที่กระทรวงการคลังกำหนด</a:t>
              </a:r>
            </a:p>
            <a:p>
              <a:pPr algn="thaiDist">
                <a:defRPr/>
              </a:pPr>
              <a:r>
                <a:rPr lang="th-TH" sz="2200" b="1" dirty="0">
                  <a:solidFill>
                    <a:srgbClr val="BE22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* ปัญหาการปฏิบัติตามมาตรฐาน/หลักเกณฑ์</a:t>
              </a:r>
            </a:p>
            <a:p>
              <a:pPr algn="thaiDist">
                <a:defRPr/>
              </a:pPr>
              <a:r>
                <a:rPr lang="th-TH" sz="2200" b="1" dirty="0">
                  <a:solidFill>
                    <a:srgbClr val="BE22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* การไม่ปฏิบัติตามมาตรฐาน/หลักเกณฑ์</a:t>
              </a:r>
            </a:p>
            <a:p>
              <a:pPr algn="thaiDist">
                <a:defRPr/>
              </a:pPr>
              <a:r>
                <a:rPr lang="th-TH" sz="2200" b="1" dirty="0">
                  <a:solidFill>
                    <a:srgbClr val="BE22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* การชี้แจงและหรือ          ให้ข้อมูลเพิ่มเติมต่อกระทรวงการคลัง</a:t>
              </a:r>
            </a:p>
            <a:p>
              <a:pPr marL="342900" indent="-342900" algn="thaiDist">
                <a:buFont typeface="Arial" panose="020B0604020202020204" pitchFamily="34" charset="0"/>
                <a:buChar char="•"/>
                <a:defRPr/>
              </a:pPr>
              <a:endParaRPr lang="th-TH" sz="700" b="1" dirty="0">
                <a:solidFill>
                  <a:srgbClr val="BE221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53" y="457200"/>
            <a:ext cx="7590178" cy="187773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/>
          </p:cNvPr>
          <p:cNvSpPr txBox="1"/>
          <p:nvPr/>
        </p:nvSpPr>
        <p:spPr>
          <a:xfrm>
            <a:off x="92416" y="511101"/>
            <a:ext cx="8856663" cy="60016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h-TH" sz="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...........(๑) ชื่อหน่วยงานของรัฐ............</a:t>
            </a:r>
          </a:p>
          <a:p>
            <a:pPr algn="ctr">
              <a:defRPr/>
            </a:pP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รายงานการประเมินผลการควบคุมภายใน</a:t>
            </a:r>
          </a:p>
          <a:p>
            <a:pPr algn="ctr">
              <a:defRPr/>
            </a:pP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สำหรับระยะเวลาการดำเนินงานสิ้นสุด .....(๒) (วันที่  เดือน  พ.ศ. </a:t>
            </a:r>
            <a:r>
              <a:rPr lang="th-TH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)......</a:t>
            </a:r>
          </a:p>
          <a:p>
            <a:pPr algn="ctr">
              <a:defRPr/>
            </a:pPr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>
              <a:defRPr/>
            </a:pPr>
            <a:endParaRPr lang="th-TH" sz="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>
              <a:defRPr/>
            </a:pPr>
            <a:endParaRPr lang="th-TH" sz="16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>
              <a:defRPr/>
            </a:pPr>
            <a:r>
              <a:rPr lang="th-TH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ลายมือ</a:t>
            </a: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 ........(๑๐) (หัวหน้าหน่วยงานของรัฐ) ........</a:t>
            </a:r>
          </a:p>
          <a:p>
            <a:pPr algn="r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.........(๑๑)....................................................</a:t>
            </a:r>
          </a:p>
          <a:p>
            <a:pPr algn="r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......(๑๒)...... เดือน ...................... พ.ศ. ............. </a:t>
            </a:r>
            <a:endParaRPr lang="en-US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/>
          </p:cNvPr>
          <p:cNvSpPr txBox="1"/>
          <p:nvPr/>
        </p:nvSpPr>
        <p:spPr>
          <a:xfrm>
            <a:off x="6477000" y="0"/>
            <a:ext cx="228758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th-TH" sz="4400" b="1" dirty="0">
                <a:effectLst>
                  <a:glow rad="101600">
                    <a:srgbClr val="33CC3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th-TH" sz="4400" b="1" dirty="0" err="1">
                <a:effectLst>
                  <a:glow rad="101600">
                    <a:srgbClr val="33CC3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4400" b="1" dirty="0">
                <a:effectLst>
                  <a:glow rad="101600">
                    <a:srgbClr val="33CC3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๕</a:t>
            </a:r>
            <a:endParaRPr lang="en-US" sz="4400" b="1" dirty="0">
              <a:effectLst>
                <a:glow rad="101600">
                  <a:srgbClr val="33CC33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าราง 4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321466"/>
              </p:ext>
            </p:extLst>
          </p:nvPr>
        </p:nvGraphicFramePr>
        <p:xfrm>
          <a:off x="212904" y="1676400"/>
          <a:ext cx="8640763" cy="3962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18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1127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ภารกิจตามกฎหมายจัดตั้งหน่วยงานของรัฐ </a:t>
                      </a:r>
                      <a:r>
                        <a:rPr lang="th-TH" sz="2000" dirty="0" smtClean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r>
                        <a:rPr lang="th-TH" sz="2000" dirty="0" smtClean="0">
                          <a:solidFill>
                            <a:srgbClr val="99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ภารกิจ</a:t>
                      </a:r>
                      <a:r>
                        <a:rPr lang="th-TH" sz="2000" dirty="0">
                          <a:solidFill>
                            <a:srgbClr val="99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ตามแผนการ</a:t>
                      </a:r>
                      <a:r>
                        <a:rPr lang="th-TH" sz="2000" dirty="0" smtClean="0">
                          <a:solidFill>
                            <a:srgbClr val="99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 </a:t>
                      </a:r>
                      <a:r>
                        <a:rPr lang="th-TH" sz="2000" dirty="0" smtClean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r>
                        <a:rPr lang="th-TH" sz="20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ภารกิจอื่นๆ ที่สำคัญของ</a:t>
                      </a:r>
                      <a:r>
                        <a:rPr lang="th-TH" sz="20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หน่วยงานของรัฐ</a:t>
                      </a:r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/วัตถุประสงค์</a:t>
                      </a:r>
                      <a:endParaRPr lang="en-US" sz="2000" dirty="0">
                        <a:solidFill>
                          <a:srgbClr val="0000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(๔)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2000" dirty="0">
                        <a:solidFill>
                          <a:srgbClr val="0000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(๕)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การควบคุมภายในที่มีอยู่</a:t>
                      </a:r>
                      <a:endParaRPr lang="en-US" sz="2000" dirty="0">
                        <a:solidFill>
                          <a:srgbClr val="0000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(๖)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การประเมินผลการควบคุมภายใน</a:t>
                      </a:r>
                      <a:endParaRPr lang="en-US" sz="2000" dirty="0">
                        <a:solidFill>
                          <a:srgbClr val="0000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(๗)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ที่ยังมีอยู่</a:t>
                      </a:r>
                      <a:endParaRPr lang="en-US" sz="2000" dirty="0">
                        <a:solidFill>
                          <a:srgbClr val="0000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(๘)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การปรับปรุง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การควบคุมภายใน</a:t>
                      </a:r>
                      <a:endParaRPr lang="en-US" sz="2000" dirty="0">
                        <a:solidFill>
                          <a:srgbClr val="0000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(๙)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ที่รับผิดชอบ</a:t>
                      </a:r>
                      <a:endParaRPr lang="en-US" sz="2000" dirty="0">
                        <a:solidFill>
                          <a:srgbClr val="0000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ระบุภารกิจและวัตถุประสงค์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ของภารกิจ</a:t>
                      </a:r>
                    </a:p>
                  </a:txBody>
                  <a:tcPr marL="91438" marR="91438" marT="45731" marB="4573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ความเสี่ยงสำคัญ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ของแต่ละภารกิจ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38" marR="91438" marT="45731" marB="4573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สรุปขั้นตอน/วิธีปฏิบัติงาน/นโยบาย/กฎเกณฑ์</a:t>
                      </a:r>
                    </a:p>
                  </a:txBody>
                  <a:tcPr marL="91438" marR="91438" marT="45731" marB="4573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เพียงพอและ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มีประสิทธิผลหรือไม่</a:t>
                      </a:r>
                    </a:p>
                  </a:txBody>
                  <a:tcPr marL="91438" marR="91438" marT="45731" marB="4573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ระบุ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ความเสี่ยง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ที่เหลืออยู่</a:t>
                      </a:r>
                      <a:endParaRPr kumimoji="0" 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1438" marR="91438" marT="45731" marB="4573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การปรับปรุง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เพื่อป้องกันหรือลดความเสี่ยง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ในปีงบประมาณ/ปีปฏิทินถัดไป</a:t>
                      </a:r>
                    </a:p>
                  </a:txBody>
                  <a:tcPr marL="91438" marR="91438" marT="45731" marB="4573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รับผิด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</a:p>
                  </a:txBody>
                  <a:tcPr marL="91438" marR="91438" marT="45731" marB="4573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946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938D24-3F51-4397-9653-E2E3E78C107F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th-TH" altLang="th-TH" sz="1400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/>
          </p:cNvPr>
          <p:cNvSpPr txBox="1"/>
          <p:nvPr/>
        </p:nvSpPr>
        <p:spPr>
          <a:xfrm>
            <a:off x="92416" y="511101"/>
            <a:ext cx="8856663" cy="60016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h-TH" sz="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...........(๑) ชื่อหน่วยงานของรัฐ............</a:t>
            </a:r>
          </a:p>
          <a:p>
            <a:pPr algn="ctr">
              <a:defRPr/>
            </a:pP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รายงานการประเมินผลการควบคุมภายใน</a:t>
            </a:r>
          </a:p>
          <a:p>
            <a:pPr algn="ctr">
              <a:defRPr/>
            </a:pP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สำหรับระยะเวลาการดำเนินงานสิ้นสุด .....(๒) (วันที่  เดือน  พ.ศ. </a:t>
            </a:r>
            <a:r>
              <a:rPr lang="th-TH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)......</a:t>
            </a:r>
          </a:p>
          <a:p>
            <a:pPr algn="ctr">
              <a:defRPr/>
            </a:pPr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>
              <a:defRPr/>
            </a:pPr>
            <a:endParaRPr lang="th-TH" sz="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>
              <a:defRPr/>
            </a:pPr>
            <a:endParaRPr lang="th-TH" sz="16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>
              <a:defRPr/>
            </a:pPr>
            <a:r>
              <a:rPr lang="th-TH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ลายมือ</a:t>
            </a: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 ........(๑๐) (หัวหน้าหน่วยงานของรัฐ) ........</a:t>
            </a:r>
          </a:p>
          <a:p>
            <a:pPr algn="r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.........(๑๑)....................................................</a:t>
            </a:r>
          </a:p>
          <a:p>
            <a:pPr algn="r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......(๑๒)...... เดือน ...................... พ.ศ. ............. </a:t>
            </a:r>
            <a:endParaRPr lang="en-US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/>
          </p:cNvPr>
          <p:cNvSpPr txBox="1"/>
          <p:nvPr/>
        </p:nvSpPr>
        <p:spPr>
          <a:xfrm>
            <a:off x="6477000" y="0"/>
            <a:ext cx="228758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th-TH" sz="4400" b="1" dirty="0">
                <a:effectLst>
                  <a:glow rad="101600">
                    <a:srgbClr val="33CC3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th-TH" sz="4400" b="1" dirty="0" err="1">
                <a:effectLst>
                  <a:glow rad="101600">
                    <a:srgbClr val="33CC3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4400" b="1" dirty="0">
                <a:effectLst>
                  <a:glow rad="101600">
                    <a:srgbClr val="33CC3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400" b="1" dirty="0" smtClean="0">
                <a:effectLst>
                  <a:glow rad="101600">
                    <a:srgbClr val="33CC3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๕ (ย่อย)</a:t>
            </a:r>
            <a:endParaRPr lang="en-US" sz="4400" b="1" dirty="0">
              <a:effectLst>
                <a:glow rad="101600">
                  <a:srgbClr val="33CC33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าราง 4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321466"/>
              </p:ext>
            </p:extLst>
          </p:nvPr>
        </p:nvGraphicFramePr>
        <p:xfrm>
          <a:off x="212904" y="1676400"/>
          <a:ext cx="8640763" cy="3962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18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1127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ภารกิจตามกฎหมายจัดตั้งหน่วยงานของรัฐ </a:t>
                      </a:r>
                      <a:r>
                        <a:rPr lang="th-TH" sz="2000" dirty="0" smtClean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r>
                        <a:rPr lang="th-TH" sz="2000" dirty="0" smtClean="0">
                          <a:solidFill>
                            <a:srgbClr val="99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ภารกิจ</a:t>
                      </a:r>
                      <a:r>
                        <a:rPr lang="th-TH" sz="2000" dirty="0">
                          <a:solidFill>
                            <a:srgbClr val="99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ตามแผนการ</a:t>
                      </a:r>
                      <a:r>
                        <a:rPr lang="th-TH" sz="2000" dirty="0" smtClean="0">
                          <a:solidFill>
                            <a:srgbClr val="99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 </a:t>
                      </a:r>
                      <a:r>
                        <a:rPr lang="th-TH" sz="2000" dirty="0" smtClean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r>
                        <a:rPr lang="th-TH" sz="20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ภารกิจอื่นๆ ที่สำคัญของ</a:t>
                      </a:r>
                      <a:r>
                        <a:rPr lang="th-TH" sz="20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หน่วยงานของรัฐ</a:t>
                      </a:r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/วัตถุประสงค์</a:t>
                      </a:r>
                      <a:endParaRPr lang="en-US" sz="2000" dirty="0">
                        <a:solidFill>
                          <a:srgbClr val="0000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(๔)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2000" dirty="0">
                        <a:solidFill>
                          <a:srgbClr val="0000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(๕)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การควบคุมภายในที่มีอยู่</a:t>
                      </a:r>
                      <a:endParaRPr lang="en-US" sz="2000" dirty="0">
                        <a:solidFill>
                          <a:srgbClr val="0000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(๖)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การประเมินผลการควบคุมภายใน</a:t>
                      </a:r>
                      <a:endParaRPr lang="en-US" sz="2000" dirty="0">
                        <a:solidFill>
                          <a:srgbClr val="0000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(๗)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ที่ยังมีอยู่</a:t>
                      </a:r>
                      <a:endParaRPr lang="en-US" sz="2000" dirty="0">
                        <a:solidFill>
                          <a:srgbClr val="0000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(๘)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การปรับปรุง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การควบคุมภายใน</a:t>
                      </a:r>
                      <a:endParaRPr lang="en-US" sz="2000" dirty="0">
                        <a:solidFill>
                          <a:srgbClr val="0000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(๙)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ที่รับผิดชอบ</a:t>
                      </a:r>
                      <a:endParaRPr lang="en-US" sz="2000" dirty="0">
                        <a:solidFill>
                          <a:srgbClr val="0000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ระบุภารกิจและวัตถุประสงค์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ของภารกิจ</a:t>
                      </a:r>
                    </a:p>
                  </a:txBody>
                  <a:tcPr marL="91438" marR="91438" marT="45731" marB="4573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ความเสี่ยงสำคัญ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ของแต่ละภารกิจ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38" marR="91438" marT="45731" marB="4573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สรุปขั้นตอน/วิธีปฏิบัติงาน/นโยบาย/กฎเกณฑ์</a:t>
                      </a:r>
                    </a:p>
                  </a:txBody>
                  <a:tcPr marL="91438" marR="91438" marT="45731" marB="4573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เพียงพอและ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มีประสิทธิผลหรือไม่</a:t>
                      </a:r>
                    </a:p>
                  </a:txBody>
                  <a:tcPr marL="91438" marR="91438" marT="45731" marB="4573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ระบุ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ความเสี่ยง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ที่เหลืออยู่</a:t>
                      </a:r>
                      <a:endParaRPr kumimoji="0" 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1438" marR="91438" marT="45731" marB="4573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การปรับปรุง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เพื่อป้องกันหรือลดความเสี่ยง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ในปีงบประมาณ/ปีปฏิทินถัดไป</a:t>
                      </a:r>
                    </a:p>
                  </a:txBody>
                  <a:tcPr marL="91438" marR="91438" marT="45731" marB="4573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รับผิด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</a:p>
                  </a:txBody>
                  <a:tcPr marL="91438" marR="91438" marT="45731" marB="4573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946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938D24-3F51-4397-9653-E2E3E78C107F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th-TH" altLang="th-TH" sz="1400" dirty="0" smtClean="0"/>
          </a:p>
        </p:txBody>
      </p:sp>
    </p:spTree>
    <p:extLst>
      <p:ext uri="{BB962C8B-B14F-4D97-AF65-F5344CB8AC3E}">
        <p14:creationId xmlns:p14="http://schemas.microsoft.com/office/powerpoint/2010/main" val="93580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/>
          </p:cNvPr>
          <p:cNvSpPr txBox="1"/>
          <p:nvPr/>
        </p:nvSpPr>
        <p:spPr>
          <a:xfrm>
            <a:off x="210354" y="406400"/>
            <a:ext cx="8750300" cy="6294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รายงานผลการสอบทานการควบคุมภายในของผู้ตรวจสอบภายใน</a:t>
            </a:r>
          </a:p>
          <a:p>
            <a:pPr>
              <a:defRPr/>
            </a:pPr>
            <a:r>
              <a:rPr lang="th-TH" sz="1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 .....(๑)  (หัวหน้าหน่วยงานของรัฐ)......</a:t>
            </a:r>
          </a:p>
          <a:p>
            <a:pPr>
              <a:defRPr/>
            </a:pPr>
            <a:endParaRPr lang="th-TH" sz="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defRPr/>
            </a:pPr>
            <a:r>
              <a:rPr lang="th-TH" sz="1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ผู้ตรวจสอบภายในของ .....(๒) (ชื่อหน่วยงานของรัฐ)..... ได้สอบทานการประเมินผลการควบคุมภายในของหน่วยงาน สำหรับปีสิ้นสุดวันที่ ....(๓).... เดือน ............... พ.ศ. ......... ด้วยวิธีการสอบทานตามหลักเกณฑ์กระทรวงการคลังว่าด้วยมาตรฐานและหลักเกณฑ์ปฏิบัติการควบคุมภายในสำหรับหน่วยงานของรัฐ พ.ศ. ๒๕๖๑</a:t>
            </a: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โดยมีวัตถุประสงค์เพื่อให้ความมั่นใจอย่างสมเหตุสมผลว่า ภารกิจของหน่วยงานจะบรรลุวัตถุประสงค์ตามของการควบคุมภายในด้านการดำเนินงานที่มีประสิทธิผล ประสิทธิภาพ ด้านการรายงานที่เกี่ยวกับการเงิน และไม่ใช่การเงินที่เชื่อถือได้ ทันเวลา และโปร่งใสด้านการปฏิบัติตามกฎหมาย ระเบียบ และข้อบังคับที่เกี่ยวข้องกับการดำเนินงาน </a:t>
            </a:r>
          </a:p>
          <a:p>
            <a:pPr algn="thaiDist">
              <a:defRPr/>
            </a:pPr>
            <a:r>
              <a:rPr lang="th-TH" sz="1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จากผลการสอบทานดังกล่าว ผู้ตรวจสอบภายในเห็นว่า การควบคุมภายในของ  .......(๔) (ชื่อหน่วยงานของรัฐ)......... มีความเพียงพอ ปฏิบัติตามอย่างต่อเนื่อง และเป็นไป ตามหลักเกณฑ์กระทรวงการคลังว่าด้วยมาตรฐานและหลักเกณฑ์ปฏิบัติการควบคุมภายในสำหรับหน่วยงานของรัฐ พ.ศ. ๒๕๖๑</a:t>
            </a: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         </a:t>
            </a:r>
            <a:r>
              <a:rPr lang="th-TH" sz="1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ลายมือชื่อ .....(๕)  (หัวหน้าหน่วยงานตรวจสอบภายใน) .....</a:t>
            </a:r>
          </a:p>
          <a:p>
            <a:pPr algn="r">
              <a:defRPr/>
            </a:pPr>
            <a:r>
              <a:rPr lang="th-TH" sz="1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.........(๖)................................................................</a:t>
            </a:r>
          </a:p>
          <a:p>
            <a:pPr algn="r">
              <a:defRPr/>
            </a:pPr>
            <a:r>
              <a:rPr lang="th-TH" sz="1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......(๗)...... เดือน ............................ พ.ศ. ............</a:t>
            </a:r>
          </a:p>
          <a:p>
            <a:pPr algn="thaiDist">
              <a:defRPr/>
            </a:pPr>
            <a:r>
              <a:rPr lang="th-TH" sz="1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กรณีได้สอบทานการประเมินผลการควบคุมภายในแล้ว มีข้อตรวจพบหรือข้อสังเกตเกี่ยวกับความเสี่ยง และการควบคุมภายในและหรือการปรับปรุงการควบคุมภายในสำหรับความเสี่ยงดังกล่าว ให้รายงานข้อตรวจพบหรือข้อสังเกตดังกล่าวในวรรคสาม ดังนี้</a:t>
            </a:r>
          </a:p>
          <a:p>
            <a:pPr algn="thaiDist">
              <a:defRPr/>
            </a:pPr>
            <a:r>
              <a:rPr lang="th-TH" sz="1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อย่างไรก็ดี มีข้อตรวจพบและ/หรือข้อสังเกตเกี่ยวกับความเสี่ยง การควบคุมภายใน และหรือการปรับปรุงระบบการควบคุมภายใน สรุปได้ดังนี้</a:t>
            </a:r>
          </a:p>
          <a:p>
            <a:pPr algn="thaiDist">
              <a:defRPr/>
            </a:pPr>
            <a:r>
              <a:rPr lang="th-TH" sz="1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๑. ความเสี่ยง (๘) </a:t>
            </a:r>
          </a:p>
          <a:p>
            <a:pPr algn="thaiDist">
              <a:defRPr/>
            </a:pPr>
            <a:r>
              <a:rPr lang="th-TH" sz="1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๑.๑ ..............................................................................................................................................................................</a:t>
            </a:r>
          </a:p>
          <a:p>
            <a:pPr algn="thaiDist">
              <a:defRPr/>
            </a:pPr>
            <a:r>
              <a:rPr lang="th-TH" sz="1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๑.๒ ..............................................................................................................................................................................</a:t>
            </a:r>
            <a:endParaRPr lang="en-US" sz="17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defRPr/>
            </a:pPr>
            <a:r>
              <a:rPr lang="th-TH" sz="1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๒. การควบคุมภายในและหรือการปรับปรุงการควบคุมภายใน (๙)    </a:t>
            </a:r>
          </a:p>
          <a:p>
            <a:pPr algn="thaiDist">
              <a:defRPr/>
            </a:pPr>
            <a:r>
              <a:rPr lang="th-TH" sz="1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๒.๑ ..............................................................................................................................................................................</a:t>
            </a:r>
          </a:p>
          <a:p>
            <a:pPr algn="thaiDist">
              <a:defRPr/>
            </a:pPr>
            <a:r>
              <a:rPr lang="th-TH" sz="1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๒.๒ ..............................................................................................................................................................................</a:t>
            </a:r>
            <a:endParaRPr lang="en-US" sz="17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/>
          </p:cNvPr>
          <p:cNvSpPr txBox="1"/>
          <p:nvPr/>
        </p:nvSpPr>
        <p:spPr>
          <a:xfrm>
            <a:off x="6962775" y="0"/>
            <a:ext cx="19843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th-TH" sz="4400" b="1" dirty="0">
                <a:effectLst>
                  <a:glow rad="139700">
                    <a:srgbClr val="9900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th-TH" sz="4400" b="1" dirty="0" err="1">
                <a:effectLst>
                  <a:glow rad="139700">
                    <a:srgbClr val="9900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4400" b="1" dirty="0">
                <a:effectLst>
                  <a:glow rad="139700">
                    <a:srgbClr val="9900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๖</a:t>
            </a:r>
            <a:endParaRPr lang="en-US" sz="4400" b="1" dirty="0">
              <a:effectLst>
                <a:glow rad="139700">
                  <a:srgbClr val="99009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3970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10DAAC-15EA-4A9A-AC34-B7276690A202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th-TH" altLang="th-TH" sz="140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แผนผังลำดับงาน: เอกสาร 5"/>
          <p:cNvSpPr/>
          <p:nvPr/>
        </p:nvSpPr>
        <p:spPr>
          <a:xfrm>
            <a:off x="914400" y="4135589"/>
            <a:ext cx="1876425" cy="1173162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รายงานการจัดวาง</a:t>
            </a:r>
          </a:p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ระบบการควบคุมภายใน</a:t>
            </a:r>
          </a:p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(แบบ </a:t>
            </a:r>
            <a:r>
              <a:rPr lang="th-TH" sz="1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วค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2)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257919"/>
            <a:ext cx="7886700" cy="1450975"/>
          </a:xfrm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รายงานการจัดวางระบบการควบคุมภายใน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รายงานการประเมินผลการควบคุมภายใน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ตามหลักเกณฑ์ปฏิบัติการควบคุมภายในสำหรับหน่วยงานของรัฐ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(หลักเกณฑ์กระทรวงการคลังว่าด้วยมาตรฐานและหลักเกณฑ์ปฏิบัติการควบคุมภายในสำหรับหน่วยงานของรัฐ พ.ศ. 2561)</a:t>
            </a:r>
          </a:p>
        </p:txBody>
      </p:sp>
      <p:sp>
        <p:nvSpPr>
          <p:cNvPr id="4" name="แผนผังลำดับงาน: เอกสาร 3"/>
          <p:cNvSpPr/>
          <p:nvPr/>
        </p:nvSpPr>
        <p:spPr>
          <a:xfrm>
            <a:off x="550863" y="3206750"/>
            <a:ext cx="1876425" cy="106680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หนังสือรับรองการจัดวางระบบการควบคุมภายใน</a:t>
            </a:r>
          </a:p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(แบบ </a:t>
            </a:r>
            <a:r>
              <a:rPr lang="th-TH" sz="1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วค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1)</a:t>
            </a:r>
          </a:p>
        </p:txBody>
      </p:sp>
      <p:sp>
        <p:nvSpPr>
          <p:cNvPr id="7" name="แผนผังลำดับงาน: กระบวนการ 6"/>
          <p:cNvSpPr/>
          <p:nvPr/>
        </p:nvSpPr>
        <p:spPr>
          <a:xfrm>
            <a:off x="355599" y="2129480"/>
            <a:ext cx="3159125" cy="628650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รายงานการจัดวางระบบการควบคุมภายใน</a:t>
            </a:r>
          </a:p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(หลักเกณฑ์ปฏิบัติฯ ข้อ 6)</a:t>
            </a:r>
          </a:p>
        </p:txBody>
      </p:sp>
      <p:sp>
        <p:nvSpPr>
          <p:cNvPr id="8" name="แผนผังลำดับงาน: กระบวนการ 7"/>
          <p:cNvSpPr/>
          <p:nvPr/>
        </p:nvSpPr>
        <p:spPr>
          <a:xfrm>
            <a:off x="4457197" y="2129480"/>
            <a:ext cx="3273425" cy="62865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รายงานการประเมินผลการควบคุมภายใน</a:t>
            </a:r>
          </a:p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(หลักเกณฑ์ปฏิบัติฯ ข้อ 8)</a:t>
            </a:r>
          </a:p>
        </p:txBody>
      </p:sp>
      <p:sp>
        <p:nvSpPr>
          <p:cNvPr id="9" name="แผนผังลำดับงาน: เอกสาร 8"/>
          <p:cNvSpPr/>
          <p:nvPr/>
        </p:nvSpPr>
        <p:spPr>
          <a:xfrm>
            <a:off x="3632200" y="3132138"/>
            <a:ext cx="1993155" cy="112395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spc="-9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หนังสือรับรองการประเมินผล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</a:t>
            </a:r>
            <a:endParaRPr lang="en-US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th-TH" sz="1800" b="1" spc="-3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(แบบ </a:t>
            </a:r>
            <a:r>
              <a:rPr lang="th-TH" sz="1800" b="1" spc="-3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1800" b="1" spc="-3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 / </a:t>
            </a:r>
            <a:r>
              <a:rPr lang="th-TH" sz="1800" b="1" spc="-3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1800" b="1" spc="-3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2 / </a:t>
            </a:r>
            <a:r>
              <a:rPr lang="th-TH" sz="1800" b="1" spc="-3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1800" b="1" spc="-3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3)</a:t>
            </a:r>
          </a:p>
        </p:txBody>
      </p:sp>
      <p:sp>
        <p:nvSpPr>
          <p:cNvPr id="10" name="แผนผังลำดับงาน: เอกสาร 9"/>
          <p:cNvSpPr/>
          <p:nvPr/>
        </p:nvSpPr>
        <p:spPr>
          <a:xfrm>
            <a:off x="6607919" y="3132138"/>
            <a:ext cx="1987550" cy="112712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รายงานการประเมินองค์ประกอบของการควบคุมภายใน</a:t>
            </a:r>
          </a:p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(แบบ </a:t>
            </a:r>
            <a:r>
              <a:rPr lang="th-TH" sz="1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4)</a:t>
            </a:r>
          </a:p>
        </p:txBody>
      </p:sp>
      <p:sp>
        <p:nvSpPr>
          <p:cNvPr id="12" name="แผนผังลำดับงาน: เอกสาร 11"/>
          <p:cNvSpPr/>
          <p:nvPr/>
        </p:nvSpPr>
        <p:spPr>
          <a:xfrm>
            <a:off x="3649663" y="4389438"/>
            <a:ext cx="1975692" cy="1289894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5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th-TH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รายงานการสอบทาน</a:t>
            </a:r>
          </a:p>
          <a:p>
            <a:pPr algn="ctr">
              <a:defRPr/>
            </a:pPr>
            <a:r>
              <a:rPr lang="th-TH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การประเมินผลการควบคุมภายใน</a:t>
            </a:r>
          </a:p>
          <a:p>
            <a:pPr algn="ctr">
              <a:defRPr/>
            </a:pPr>
            <a:r>
              <a:rPr lang="th-TH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ของผู้ตรวจสอบภายใน</a:t>
            </a:r>
            <a:endParaRPr lang="en-US" sz="15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(แบบ </a:t>
            </a:r>
            <a:r>
              <a:rPr lang="th-TH" sz="1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6)</a:t>
            </a:r>
          </a:p>
        </p:txBody>
      </p:sp>
      <p:sp>
        <p:nvSpPr>
          <p:cNvPr id="13" name="แผนผังลำดับงาน: เอกสาร 12"/>
          <p:cNvSpPr/>
          <p:nvPr/>
        </p:nvSpPr>
        <p:spPr>
          <a:xfrm>
            <a:off x="6625991" y="4389438"/>
            <a:ext cx="1998662" cy="132556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รายงานการประเมินผล</a:t>
            </a:r>
          </a:p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</a:t>
            </a:r>
          </a:p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(แบบ </a:t>
            </a:r>
            <a:r>
              <a:rPr lang="th-TH" sz="1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5)</a:t>
            </a:r>
          </a:p>
        </p:txBody>
      </p:sp>
      <p:cxnSp>
        <p:nvCxnSpPr>
          <p:cNvPr id="22" name="ตัวเชื่อมต่อหักมุม 21"/>
          <p:cNvCxnSpPr>
            <a:endCxn id="9" idx="3"/>
          </p:cNvCxnSpPr>
          <p:nvPr/>
        </p:nvCxnSpPr>
        <p:spPr>
          <a:xfrm rot="5400000">
            <a:off x="5379997" y="2980200"/>
            <a:ext cx="959271" cy="46855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หักมุม 27"/>
          <p:cNvCxnSpPr/>
          <p:nvPr/>
        </p:nvCxnSpPr>
        <p:spPr>
          <a:xfrm rot="16200000" flipH="1">
            <a:off x="5870524" y="2951163"/>
            <a:ext cx="947737" cy="53816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หักมุม 32"/>
          <p:cNvCxnSpPr/>
          <p:nvPr/>
        </p:nvCxnSpPr>
        <p:spPr>
          <a:xfrm rot="16200000" flipH="1">
            <a:off x="5279181" y="3567513"/>
            <a:ext cx="2130425" cy="52705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หักมุม 10"/>
          <p:cNvCxnSpPr/>
          <p:nvPr/>
        </p:nvCxnSpPr>
        <p:spPr>
          <a:xfrm rot="5400000">
            <a:off x="4767118" y="3578274"/>
            <a:ext cx="2166192" cy="46855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08" name="ตัวแทนหมายเลขสไลด์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FAC557-2F9A-4EC8-A646-F6A41A6D99D5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th-TH" altLang="th-TH" sz="1400" smtClean="0"/>
          </a:p>
        </p:txBody>
      </p:sp>
      <p:cxnSp>
        <p:nvCxnSpPr>
          <p:cNvPr id="45" name="ตัวเชื่อมต่อตรง 44"/>
          <p:cNvCxnSpPr/>
          <p:nvPr/>
        </p:nvCxnSpPr>
        <p:spPr>
          <a:xfrm>
            <a:off x="1524000" y="2765825"/>
            <a:ext cx="0" cy="44092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ชื่อเรื่อง 1"/>
          <p:cNvSpPr>
            <a:spLocks noGrp="1"/>
          </p:cNvSpPr>
          <p:nvPr>
            <p:ph type="title"/>
          </p:nvPr>
        </p:nvSpPr>
        <p:spPr>
          <a:xfrm>
            <a:off x="835026" y="678289"/>
            <a:ext cx="7886700" cy="993775"/>
          </a:xfrm>
        </p:spPr>
        <p:txBody>
          <a:bodyPr/>
          <a:lstStyle/>
          <a:p>
            <a:pPr algn="ctr"/>
            <a:r>
              <a:rPr lang="th-TH" alt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รายงานการจัดวางระบบการควบคุมภายใน</a:t>
            </a:r>
            <a:br>
              <a:rPr lang="th-TH" alt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ตามหลักเกณฑ์ปฏิบัติการควบคุมภายในสำหรับหน่วยงานของรัฐ</a:t>
            </a:r>
          </a:p>
        </p:txBody>
      </p:sp>
      <p:sp>
        <p:nvSpPr>
          <p:cNvPr id="4" name="แผนผังลำดับงาน: เอกสาร 3"/>
          <p:cNvSpPr/>
          <p:nvPr/>
        </p:nvSpPr>
        <p:spPr>
          <a:xfrm>
            <a:off x="4778376" y="3114674"/>
            <a:ext cx="2155824" cy="1152525"/>
          </a:xfrm>
          <a:prstGeom prst="flowChartDocumen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รายงานการจัดวาง</a:t>
            </a:r>
          </a:p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ระบบการควบคุมภายใน</a:t>
            </a:r>
          </a:p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(แบบ </a:t>
            </a:r>
            <a:r>
              <a:rPr lang="th-TH" sz="16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วค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1, 2)</a:t>
            </a:r>
          </a:p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(หลักเกณฑ์ปฏิบัติฯ ข้อ 6)</a:t>
            </a:r>
          </a:p>
        </p:txBody>
      </p:sp>
      <p:sp>
        <p:nvSpPr>
          <p:cNvPr id="20" name="แผนผังลำดับงาน: กระบวนการ 19"/>
          <p:cNvSpPr/>
          <p:nvPr/>
        </p:nvSpPr>
        <p:spPr>
          <a:xfrm>
            <a:off x="228600" y="2449512"/>
            <a:ext cx="1885950" cy="1138238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หน่วยงานจัดตั้งใหม่</a:t>
            </a:r>
          </a:p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/ปรับโครงสร้าง</a:t>
            </a:r>
          </a:p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(หลักเกณฑ์ปฏิบัติฯ </a:t>
            </a:r>
            <a:endPara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</a:t>
            </a:r>
          </a:p>
        </p:txBody>
      </p:sp>
      <p:sp>
        <p:nvSpPr>
          <p:cNvPr id="22" name="แผนผังลำดับงาน: กระบวนการ 21"/>
          <p:cNvSpPr/>
          <p:nvPr/>
        </p:nvSpPr>
        <p:spPr>
          <a:xfrm>
            <a:off x="228600" y="5019675"/>
            <a:ext cx="1885950" cy="62865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จัดวางระบบ</a:t>
            </a:r>
          </a:p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การควบคุมภายในเสร็จ</a:t>
            </a:r>
          </a:p>
        </p:txBody>
      </p:sp>
      <p:cxnSp>
        <p:nvCxnSpPr>
          <p:cNvPr id="29" name="ตัวเชื่อมต่อตรง 28"/>
          <p:cNvCxnSpPr>
            <a:stCxn id="20" idx="2"/>
            <a:endCxn id="22" idx="0"/>
          </p:cNvCxnSpPr>
          <p:nvPr/>
        </p:nvCxnSpPr>
        <p:spPr>
          <a:xfrm>
            <a:off x="1171575" y="3587750"/>
            <a:ext cx="0" cy="1431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แผนผังลำดับงาน: กระบวนการ 40"/>
          <p:cNvSpPr/>
          <p:nvPr/>
        </p:nvSpPr>
        <p:spPr>
          <a:xfrm>
            <a:off x="2614612" y="3114675"/>
            <a:ext cx="1928813" cy="10033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ส่งรายงานการจัดวาง</a:t>
            </a:r>
          </a:p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ระบบการควบคุมภายใน</a:t>
            </a:r>
          </a:p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(หลักเกณฑ์ปฏิบัติฯ ข้อ 7</a:t>
            </a:r>
          </a:p>
        </p:txBody>
      </p:sp>
      <p:sp>
        <p:nvSpPr>
          <p:cNvPr id="45" name="กล่องข้อความ 44"/>
          <p:cNvSpPr txBox="1"/>
          <p:nvPr/>
        </p:nvSpPr>
        <p:spPr>
          <a:xfrm>
            <a:off x="1127921" y="3974811"/>
            <a:ext cx="1324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ปีนับแต่วันจัดตั้ง/</a:t>
            </a:r>
          </a:p>
          <a:p>
            <a:pPr>
              <a:defRPr/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ปรับโครงสร้างเสร็จ</a:t>
            </a:r>
          </a:p>
        </p:txBody>
      </p:sp>
      <p:sp>
        <p:nvSpPr>
          <p:cNvPr id="46" name="กล่องข้อความ 45"/>
          <p:cNvSpPr txBox="1"/>
          <p:nvPr/>
        </p:nvSpPr>
        <p:spPr>
          <a:xfrm>
            <a:off x="6426991" y="3818363"/>
            <a:ext cx="18026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60 วัน </a:t>
            </a:r>
          </a:p>
          <a:p>
            <a:pPr algn="ctr">
              <a:defRPr/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นับแต่วันจัดวางระบบเสร็จ</a:t>
            </a:r>
          </a:p>
        </p:txBody>
      </p:sp>
      <p:sp>
        <p:nvSpPr>
          <p:cNvPr id="26" name="แผนผังลำดับงาน: กระบวนการ 25"/>
          <p:cNvSpPr/>
          <p:nvPr/>
        </p:nvSpPr>
        <p:spPr>
          <a:xfrm>
            <a:off x="7593012" y="3473450"/>
            <a:ext cx="1189038" cy="398462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ผู้กำกับดูแล</a:t>
            </a:r>
          </a:p>
        </p:txBody>
      </p:sp>
      <p:cxnSp>
        <p:nvCxnSpPr>
          <p:cNvPr id="8" name="ตัวเชื่อมต่อหักมุม 7"/>
          <p:cNvCxnSpPr>
            <a:stCxn id="4" idx="3"/>
            <a:endCxn id="26" idx="1"/>
          </p:cNvCxnSpPr>
          <p:nvPr/>
        </p:nvCxnSpPr>
        <p:spPr>
          <a:xfrm flipV="1">
            <a:off x="6934200" y="3672681"/>
            <a:ext cx="658812" cy="18256"/>
          </a:xfrm>
          <a:prstGeom prst="bentConnector3">
            <a:avLst>
              <a:gd name="adj1" fmla="val 8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หักมุม 22"/>
          <p:cNvCxnSpPr>
            <a:stCxn id="22" idx="3"/>
            <a:endCxn id="41" idx="1"/>
          </p:cNvCxnSpPr>
          <p:nvPr/>
        </p:nvCxnSpPr>
        <p:spPr>
          <a:xfrm flipV="1">
            <a:off x="2114550" y="3616325"/>
            <a:ext cx="500062" cy="17176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หักมุม 24"/>
          <p:cNvCxnSpPr>
            <a:stCxn id="41" idx="3"/>
            <a:endCxn id="4" idx="1"/>
          </p:cNvCxnSpPr>
          <p:nvPr/>
        </p:nvCxnSpPr>
        <p:spPr>
          <a:xfrm>
            <a:off x="4543425" y="3616325"/>
            <a:ext cx="234951" cy="74612"/>
          </a:xfrm>
          <a:prstGeom prst="bentConnector3">
            <a:avLst>
              <a:gd name="adj1" fmla="val 1055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30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0264B0-1E48-47AB-90BB-4B7C54556562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th-TH" altLang="th-TH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ชื่อเรื่อง 1"/>
          <p:cNvSpPr>
            <a:spLocks noGrp="1"/>
          </p:cNvSpPr>
          <p:nvPr>
            <p:ph type="title"/>
          </p:nvPr>
        </p:nvSpPr>
        <p:spPr>
          <a:xfrm>
            <a:off x="647700" y="615156"/>
            <a:ext cx="7886700" cy="954088"/>
          </a:xfrm>
        </p:spPr>
        <p:txBody>
          <a:bodyPr/>
          <a:lstStyle/>
          <a:p>
            <a:pPr algn="ctr"/>
            <a:r>
              <a:rPr lang="th-TH" alt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รายงานการประเมินผลการควบคุมภายใน</a:t>
            </a:r>
            <a:br>
              <a:rPr lang="th-TH" alt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ตามหลักเกณฑ์ปฏิบัติการควบคุมภายในสำหรับหน่วยงานของรัฐ</a:t>
            </a:r>
          </a:p>
        </p:txBody>
      </p:sp>
      <p:sp>
        <p:nvSpPr>
          <p:cNvPr id="7" name="แผนผังลำดับงาน: กระบวนการ 6"/>
          <p:cNvSpPr/>
          <p:nvPr/>
        </p:nvSpPr>
        <p:spPr>
          <a:xfrm>
            <a:off x="647700" y="2066924"/>
            <a:ext cx="4070414" cy="972223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หน่วยงานของรัฐ ข้อ (๑) (๒) (๓) (๔) (๕) และ (๗) </a:t>
            </a:r>
            <a:r>
              <a:rPr lang="th-TH" sz="20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สังกัดกระทรวง+ไม่ใช่ราชการภูมิภาค</a:t>
            </a:r>
          </a:p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(หลักเกณฑ์ปฏิบัติฯ ข้อ 9 วรรคหนึ่ง)</a:t>
            </a:r>
          </a:p>
        </p:txBody>
      </p:sp>
      <p:sp>
        <p:nvSpPr>
          <p:cNvPr id="22" name="แผนผังลำดับงาน: กระบวนการ 21"/>
          <p:cNvSpPr/>
          <p:nvPr/>
        </p:nvSpPr>
        <p:spPr>
          <a:xfrm>
            <a:off x="6124575" y="2257424"/>
            <a:ext cx="1725023" cy="74612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กระทรวงเจ้าสังกัด</a:t>
            </a:r>
          </a:p>
        </p:txBody>
      </p:sp>
      <p:sp>
        <p:nvSpPr>
          <p:cNvPr id="45" name="กล่องข้อความ 44"/>
          <p:cNvSpPr txBox="1"/>
          <p:nvPr/>
        </p:nvSpPr>
        <p:spPr>
          <a:xfrm>
            <a:off x="4040535" y="4020991"/>
            <a:ext cx="1528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90 วัน นับแต่วันสิ้นปีงบ/ปฏิทิน</a:t>
            </a:r>
          </a:p>
        </p:txBody>
      </p:sp>
      <p:cxnSp>
        <p:nvCxnSpPr>
          <p:cNvPr id="77" name="ตัวเชื่อมต่อหักมุม 76"/>
          <p:cNvCxnSpPr>
            <a:stCxn id="40" idx="3"/>
            <a:endCxn id="22" idx="0"/>
          </p:cNvCxnSpPr>
          <p:nvPr/>
        </p:nvCxnSpPr>
        <p:spPr>
          <a:xfrm flipV="1">
            <a:off x="4167186" y="2257424"/>
            <a:ext cx="2819901" cy="1696702"/>
          </a:xfrm>
          <a:prstGeom prst="bentConnector4">
            <a:avLst>
              <a:gd name="adj1" fmla="val 34707"/>
              <a:gd name="adj2" fmla="val 11347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กล่องข้อความ 83"/>
          <p:cNvSpPr txBox="1"/>
          <p:nvPr/>
        </p:nvSpPr>
        <p:spPr>
          <a:xfrm>
            <a:off x="6730901" y="4488112"/>
            <a:ext cx="25274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150 วัน นับแต่วันสิ้นปีงบ/ปฏิทิน</a:t>
            </a:r>
          </a:p>
        </p:txBody>
      </p:sp>
      <p:sp>
        <p:nvSpPr>
          <p:cNvPr id="86" name="แผนผังลำดับงาน: กระบวนการ 85"/>
          <p:cNvSpPr/>
          <p:nvPr/>
        </p:nvSpPr>
        <p:spPr>
          <a:xfrm>
            <a:off x="6129338" y="4911725"/>
            <a:ext cx="1368425" cy="628650"/>
          </a:xfrm>
          <a:prstGeom prst="flowChartProcess">
            <a:avLst/>
          </a:prstGeom>
          <a:solidFill>
            <a:srgbClr val="FF99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กระทรวงการคลัง</a:t>
            </a:r>
          </a:p>
        </p:txBody>
      </p:sp>
      <p:sp>
        <p:nvSpPr>
          <p:cNvPr id="92" name="กล่องข้อความ 91"/>
          <p:cNvSpPr txBox="1"/>
          <p:nvPr/>
        </p:nvSpPr>
        <p:spPr>
          <a:xfrm>
            <a:off x="7378851" y="4862083"/>
            <a:ext cx="1688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ให้ทำหนังสือนำส่งถึงกรมบัญชีกลาง</a:t>
            </a:r>
          </a:p>
          <a:p>
            <a:pPr algn="ctr">
              <a:defRPr/>
            </a:pPr>
            <a:r>
              <a:rPr lang="th-TH" sz="1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600" b="1" dirty="0" err="1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1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เป็นเอกสารแนบ)</a:t>
            </a:r>
          </a:p>
        </p:txBody>
      </p:sp>
      <p:sp>
        <p:nvSpPr>
          <p:cNvPr id="19" name="แผนผังลำดับงาน: กระบวนการ 18"/>
          <p:cNvSpPr/>
          <p:nvPr/>
        </p:nvSpPr>
        <p:spPr>
          <a:xfrm>
            <a:off x="1600200" y="5076579"/>
            <a:ext cx="1558925" cy="74612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ผู้กำกับดูแล</a:t>
            </a:r>
          </a:p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เพื่อทราบ (ถ้ามี)</a:t>
            </a:r>
          </a:p>
        </p:txBody>
      </p:sp>
      <p:sp>
        <p:nvSpPr>
          <p:cNvPr id="40" name="แผนผังลำดับงาน: เอกสาร 39"/>
          <p:cNvSpPr/>
          <p:nvPr/>
        </p:nvSpPr>
        <p:spPr>
          <a:xfrm>
            <a:off x="887413" y="3321050"/>
            <a:ext cx="3279773" cy="1266152"/>
          </a:xfrm>
          <a:prstGeom prst="flowChartDocumen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รายงานการประเมินผลการควบคุมภายใน</a:t>
            </a:r>
          </a:p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(หัวหน้าหน่วยงานลงนาม)</a:t>
            </a:r>
          </a:p>
          <a:p>
            <a:pPr algn="ctr">
              <a:defRPr/>
            </a:pPr>
            <a:r>
              <a:rPr lang="th-TH" sz="2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1,4,5,6</a:t>
            </a:r>
          </a:p>
        </p:txBody>
      </p:sp>
      <p:cxnSp>
        <p:nvCxnSpPr>
          <p:cNvPr id="39" name="ลูกศรเชื่อมต่อแบบตรง 38"/>
          <p:cNvCxnSpPr>
            <a:endCxn id="19" idx="0"/>
          </p:cNvCxnSpPr>
          <p:nvPr/>
        </p:nvCxnSpPr>
        <p:spPr>
          <a:xfrm>
            <a:off x="2360403" y="4577555"/>
            <a:ext cx="19260" cy="499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แผนผังลำดับงาน: เอกสาร 53"/>
          <p:cNvSpPr/>
          <p:nvPr/>
        </p:nvSpPr>
        <p:spPr>
          <a:xfrm>
            <a:off x="5441950" y="3270250"/>
            <a:ext cx="3321050" cy="1266152"/>
          </a:xfrm>
          <a:prstGeom prst="flowChartDocumen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รายงานการประเมินผลฯ ระดับกระทรวง</a:t>
            </a:r>
          </a:p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(ปลัดกระทรวงลงนาม)</a:t>
            </a:r>
          </a:p>
          <a:p>
            <a:pPr algn="ctr">
              <a:defRPr/>
            </a:pPr>
            <a:r>
              <a:rPr lang="th-TH" sz="2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2,4,5,6</a:t>
            </a:r>
          </a:p>
        </p:txBody>
      </p:sp>
      <p:cxnSp>
        <p:nvCxnSpPr>
          <p:cNvPr id="53" name="ตัวเชื่อมต่อหักมุม 52"/>
          <p:cNvCxnSpPr>
            <a:endCxn id="40" idx="0"/>
          </p:cNvCxnSpPr>
          <p:nvPr/>
        </p:nvCxnSpPr>
        <p:spPr>
          <a:xfrm rot="5400000">
            <a:off x="2418099" y="3148348"/>
            <a:ext cx="281903" cy="63500"/>
          </a:xfrm>
          <a:prstGeom prst="bentConnector3">
            <a:avLst>
              <a:gd name="adj1" fmla="val 72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ตัวเชื่อมต่อหักมุม 55"/>
          <p:cNvCxnSpPr>
            <a:stCxn id="22" idx="2"/>
            <a:endCxn id="54" idx="0"/>
          </p:cNvCxnSpPr>
          <p:nvPr/>
        </p:nvCxnSpPr>
        <p:spPr>
          <a:xfrm rot="16200000" flipH="1">
            <a:off x="6911431" y="3079205"/>
            <a:ext cx="266701" cy="115388"/>
          </a:xfrm>
          <a:prstGeom prst="bentConnector3">
            <a:avLst>
              <a:gd name="adj1" fmla="val 10651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ตัวเชื่อมต่อหักมุม 64"/>
          <p:cNvCxnSpPr>
            <a:endCxn id="86" idx="0"/>
          </p:cNvCxnSpPr>
          <p:nvPr/>
        </p:nvCxnSpPr>
        <p:spPr>
          <a:xfrm rot="5400000">
            <a:off x="6623971" y="4677693"/>
            <a:ext cx="423613" cy="44451"/>
          </a:xfrm>
          <a:prstGeom prst="bentConnector3">
            <a:avLst>
              <a:gd name="adj1" fmla="val 18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57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84E254-BCBF-483D-9D8B-E4C2DCFAE639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th-TH" altLang="th-TH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ชื่อเรื่อง 1"/>
          <p:cNvSpPr>
            <a:spLocks noGrp="1"/>
          </p:cNvSpPr>
          <p:nvPr>
            <p:ph type="title"/>
          </p:nvPr>
        </p:nvSpPr>
        <p:spPr>
          <a:xfrm>
            <a:off x="729814" y="604837"/>
            <a:ext cx="7886700" cy="993775"/>
          </a:xfrm>
        </p:spPr>
        <p:txBody>
          <a:bodyPr/>
          <a:lstStyle/>
          <a:p>
            <a:pPr algn="ctr"/>
            <a:r>
              <a:rPr lang="th-TH" alt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รายงานการประเมินผลการควบคุมภายใน</a:t>
            </a:r>
            <a:br>
              <a:rPr lang="th-TH" alt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ตามหลักเกณฑ์ปฏิบัติการควบคุมภายในสำหรับหน่วยงานของรัฐ</a:t>
            </a:r>
          </a:p>
        </p:txBody>
      </p:sp>
      <p:sp>
        <p:nvSpPr>
          <p:cNvPr id="43" name="แผนผังลำดับงาน: กระบวนการ 42"/>
          <p:cNvSpPr/>
          <p:nvPr/>
        </p:nvSpPr>
        <p:spPr>
          <a:xfrm>
            <a:off x="39688" y="2106613"/>
            <a:ext cx="1990725" cy="636587"/>
          </a:xfrm>
          <a:prstGeom prst="flowChartProcess">
            <a:avLst/>
          </a:prstGeom>
          <a:solidFill>
            <a:srgbClr val="99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หน่วยงานข้อ (1) กรณีจังหวัด </a:t>
            </a:r>
          </a:p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(ราชการภูมิภาค/ส่วนราชการประจำจังหวัด)</a:t>
            </a:r>
          </a:p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(หลักเกณฑ์ปฏิบัติฯ ข้อ 9 วรรคสอง)</a:t>
            </a:r>
          </a:p>
        </p:txBody>
      </p:sp>
      <p:sp>
        <p:nvSpPr>
          <p:cNvPr id="56" name="แผนผังลำดับงาน: กระบวนการ 55"/>
          <p:cNvSpPr/>
          <p:nvPr/>
        </p:nvSpPr>
        <p:spPr>
          <a:xfrm>
            <a:off x="344488" y="3900488"/>
            <a:ext cx="1384300" cy="48736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</a:t>
            </a:r>
          </a:p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(ที่ผู้ว่าราชการจังหวัดจัดให้มี)</a:t>
            </a:r>
          </a:p>
        </p:txBody>
      </p:sp>
      <p:sp>
        <p:nvSpPr>
          <p:cNvPr id="71" name="กล่องข้อความ 70"/>
          <p:cNvSpPr txBox="1"/>
          <p:nvPr/>
        </p:nvSpPr>
        <p:spPr>
          <a:xfrm>
            <a:off x="1008063" y="4416425"/>
            <a:ext cx="10096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90 วัน</a:t>
            </a:r>
          </a:p>
          <a:p>
            <a:pPr algn="ctr">
              <a:defRPr/>
            </a:pP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นับแต่วันสิ้นปีงบ</a:t>
            </a:r>
          </a:p>
        </p:txBody>
      </p:sp>
      <p:sp>
        <p:nvSpPr>
          <p:cNvPr id="29" name="แผนผังลำดับงาน: กระบวนการ 28"/>
          <p:cNvSpPr/>
          <p:nvPr/>
        </p:nvSpPr>
        <p:spPr>
          <a:xfrm>
            <a:off x="2103438" y="2114550"/>
            <a:ext cx="2239962" cy="628650"/>
          </a:xfrm>
          <a:prstGeom prst="flowChartProcess">
            <a:avLst/>
          </a:prstGeom>
          <a:solidFill>
            <a:srgbClr val="99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หน่วยงานข้อ (6) </a:t>
            </a:r>
          </a:p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องค์การบริหารส่วนตำบล/เทศบาลตำบล</a:t>
            </a:r>
          </a:p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(หลักเกณฑ์ปฏิบัติฯ ข้อ 9 วรรคสาม)</a:t>
            </a:r>
          </a:p>
        </p:txBody>
      </p:sp>
      <p:sp>
        <p:nvSpPr>
          <p:cNvPr id="31" name="แผนผังลำดับงาน: กระบวนการ 30"/>
          <p:cNvSpPr/>
          <p:nvPr/>
        </p:nvSpPr>
        <p:spPr>
          <a:xfrm>
            <a:off x="2239963" y="3614738"/>
            <a:ext cx="1958975" cy="3937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นายอำเภอ</a:t>
            </a:r>
          </a:p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(คณะกรรมการที่นายอำเภอจัดให้มีขึ้น)</a:t>
            </a:r>
          </a:p>
        </p:txBody>
      </p:sp>
      <p:sp>
        <p:nvSpPr>
          <p:cNvPr id="88072" name="กล่องข้อความ 34"/>
          <p:cNvSpPr txBox="1">
            <a:spLocks noChangeArrowheads="1"/>
          </p:cNvSpPr>
          <p:nvPr/>
        </p:nvSpPr>
        <p:spPr bwMode="auto">
          <a:xfrm>
            <a:off x="3790950" y="4727575"/>
            <a:ext cx="119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1200" b="1">
                <a:latin typeface="TH SarabunPSK" panose="020B0500040200020003" pitchFamily="34" charset="-34"/>
                <a:cs typeface="TH SarabunPSK" panose="020B0500040200020003" pitchFamily="34" charset="-34"/>
              </a:rPr>
              <a:t>90 วัน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1200" b="1">
                <a:latin typeface="TH SarabunPSK" panose="020B0500040200020003" pitchFamily="34" charset="-34"/>
                <a:cs typeface="TH SarabunPSK" panose="020B0500040200020003" pitchFamily="34" charset="-34"/>
              </a:rPr>
              <a:t>นับแต่วันสิ้นปีงบ</a:t>
            </a:r>
          </a:p>
        </p:txBody>
      </p:sp>
      <p:sp>
        <p:nvSpPr>
          <p:cNvPr id="38" name="แผนผังลำดับงาน: กระบวนการ 37"/>
          <p:cNvSpPr/>
          <p:nvPr/>
        </p:nvSpPr>
        <p:spPr>
          <a:xfrm>
            <a:off x="4583113" y="4248150"/>
            <a:ext cx="1446212" cy="684213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สำนักงานส่งเสริมการปกครอง</a:t>
            </a:r>
          </a:p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ท้องถิ่นจังหวัด</a:t>
            </a:r>
          </a:p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(หัวหน้าสำนักงานฯ ลงนาม)</a:t>
            </a:r>
          </a:p>
        </p:txBody>
      </p:sp>
      <p:sp>
        <p:nvSpPr>
          <p:cNvPr id="87" name="แผนผังลำดับงาน: กระบวนการ 86"/>
          <p:cNvSpPr/>
          <p:nvPr/>
        </p:nvSpPr>
        <p:spPr>
          <a:xfrm>
            <a:off x="4454525" y="2114550"/>
            <a:ext cx="1704975" cy="628650"/>
          </a:xfrm>
          <a:prstGeom prst="flowChartProcess">
            <a:avLst/>
          </a:prstGeom>
          <a:solidFill>
            <a:srgbClr val="99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หน่วยงานข้อ (6) เทศบาลเมือง/นคร </a:t>
            </a:r>
          </a:p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องค์การบริหารส่วนจังหวัด</a:t>
            </a:r>
          </a:p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(หลักเกณฑ์ปฏิบัติฯ ข้อ 9 วรรคสี่)</a:t>
            </a:r>
          </a:p>
        </p:txBody>
      </p:sp>
      <p:sp>
        <p:nvSpPr>
          <p:cNvPr id="98" name="แผนผังลำดับงาน: กระบวนการ 97"/>
          <p:cNvSpPr/>
          <p:nvPr/>
        </p:nvSpPr>
        <p:spPr>
          <a:xfrm>
            <a:off x="6953250" y="3171825"/>
            <a:ext cx="1382713" cy="439738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 spc="-3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ผู้ว่าฯ</a:t>
            </a:r>
          </a:p>
          <a:p>
            <a:pPr algn="ctr">
              <a:defRPr/>
            </a:pPr>
            <a:r>
              <a:rPr lang="th-TH" sz="1200" b="1" spc="-3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(คณะกรรมการที่ผู้ว่าจัดให้มี)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8076" name="กล่องข้อความ 99"/>
          <p:cNvSpPr txBox="1">
            <a:spLocks noChangeArrowheads="1"/>
          </p:cNvSpPr>
          <p:nvPr/>
        </p:nvSpPr>
        <p:spPr bwMode="auto">
          <a:xfrm>
            <a:off x="5194300" y="3530600"/>
            <a:ext cx="1014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1200" b="1">
                <a:latin typeface="TH SarabunPSK" panose="020B0500040200020003" pitchFamily="34" charset="-34"/>
                <a:cs typeface="TH SarabunPSK" panose="020B0500040200020003" pitchFamily="34" charset="-34"/>
              </a:rPr>
              <a:t>90 วัน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1200" b="1">
                <a:latin typeface="TH SarabunPSK" panose="020B0500040200020003" pitchFamily="34" charset="-34"/>
                <a:cs typeface="TH SarabunPSK" panose="020B0500040200020003" pitchFamily="34" charset="-34"/>
              </a:rPr>
              <a:t>นับแต่วันสิ้นปีงบ</a:t>
            </a:r>
          </a:p>
        </p:txBody>
      </p:sp>
      <p:cxnSp>
        <p:nvCxnSpPr>
          <p:cNvPr id="103" name="ตัวเชื่อมต่อหักมุม 102"/>
          <p:cNvCxnSpPr>
            <a:stCxn id="38" idx="3"/>
            <a:endCxn id="133" idx="1"/>
          </p:cNvCxnSpPr>
          <p:nvPr/>
        </p:nvCxnSpPr>
        <p:spPr>
          <a:xfrm flipV="1">
            <a:off x="6029325" y="2481263"/>
            <a:ext cx="633413" cy="21082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78" name="กล่องข้อความ 105"/>
          <p:cNvSpPr txBox="1">
            <a:spLocks noChangeArrowheads="1"/>
          </p:cNvSpPr>
          <p:nvPr/>
        </p:nvSpPr>
        <p:spPr bwMode="auto">
          <a:xfrm>
            <a:off x="6442075" y="2882900"/>
            <a:ext cx="1265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1200" b="1">
                <a:latin typeface="TH SarabunPSK" panose="020B0500040200020003" pitchFamily="34" charset="-34"/>
                <a:cs typeface="TH SarabunPSK" panose="020B0500040200020003" pitchFamily="34" charset="-34"/>
              </a:rPr>
              <a:t>150 วัน นับแต่วันสิ้นปีงบ</a:t>
            </a:r>
          </a:p>
        </p:txBody>
      </p:sp>
      <p:cxnSp>
        <p:nvCxnSpPr>
          <p:cNvPr id="108" name="ตัวเชื่อมต่อหักมุม 107"/>
          <p:cNvCxnSpPr>
            <a:stCxn id="133" idx="2"/>
            <a:endCxn id="98" idx="0"/>
          </p:cNvCxnSpPr>
          <p:nvPr/>
        </p:nvCxnSpPr>
        <p:spPr>
          <a:xfrm rot="5400000">
            <a:off x="7450932" y="2978944"/>
            <a:ext cx="385762" cy="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ตัวเชื่อมต่อหักมุม 112"/>
          <p:cNvCxnSpPr>
            <a:stCxn id="98" idx="2"/>
            <a:endCxn id="144" idx="0"/>
          </p:cNvCxnSpPr>
          <p:nvPr/>
        </p:nvCxnSpPr>
        <p:spPr>
          <a:xfrm rot="5400000">
            <a:off x="7489825" y="3765551"/>
            <a:ext cx="307975" cy="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แผนผังลำดับงาน: กระบวนการ 115"/>
          <p:cNvSpPr/>
          <p:nvPr/>
        </p:nvSpPr>
        <p:spPr>
          <a:xfrm>
            <a:off x="7223125" y="5006975"/>
            <a:ext cx="935038" cy="441325"/>
          </a:xfrm>
          <a:prstGeom prst="flowChartProcess">
            <a:avLst/>
          </a:prstGeom>
          <a:solidFill>
            <a:srgbClr val="FF99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 spc="-3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กระทรวงการคลัง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9" name="ตัวเชื่อมต่อหักมุม 118"/>
          <p:cNvCxnSpPr>
            <a:stCxn id="144" idx="2"/>
            <a:endCxn id="116" idx="0"/>
          </p:cNvCxnSpPr>
          <p:nvPr/>
        </p:nvCxnSpPr>
        <p:spPr>
          <a:xfrm rot="16200000" flipH="1">
            <a:off x="7451726" y="4767262"/>
            <a:ext cx="431800" cy="47625"/>
          </a:xfrm>
          <a:prstGeom prst="bentConnector3">
            <a:avLst>
              <a:gd name="adj1" fmla="val -35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83" name="กล่องข้อความ 120"/>
          <p:cNvSpPr txBox="1">
            <a:spLocks noChangeArrowheads="1"/>
          </p:cNvSpPr>
          <p:nvPr/>
        </p:nvSpPr>
        <p:spPr bwMode="auto">
          <a:xfrm>
            <a:off x="6413500" y="4737100"/>
            <a:ext cx="1230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1200" b="1">
                <a:latin typeface="TH SarabunPSK" panose="020B0500040200020003" pitchFamily="34" charset="-34"/>
                <a:cs typeface="TH SarabunPSK" panose="020B0500040200020003" pitchFamily="34" charset="-34"/>
              </a:rPr>
              <a:t>180 วัน นับแต่วันสิ้นปีงบ</a:t>
            </a:r>
          </a:p>
        </p:txBody>
      </p:sp>
      <p:cxnSp>
        <p:nvCxnSpPr>
          <p:cNvPr id="4" name="ตัวเชื่อมต่อหักมุม 3"/>
          <p:cNvCxnSpPr/>
          <p:nvPr/>
        </p:nvCxnSpPr>
        <p:spPr>
          <a:xfrm flipV="1">
            <a:off x="1890713" y="3244850"/>
            <a:ext cx="5062537" cy="2008188"/>
          </a:xfrm>
          <a:prstGeom prst="bentConnector3">
            <a:avLst>
              <a:gd name="adj1" fmla="val 906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แผนผังลำดับงาน: เอกสาร 41"/>
          <p:cNvSpPr/>
          <p:nvPr/>
        </p:nvSpPr>
        <p:spPr>
          <a:xfrm>
            <a:off x="93663" y="3013075"/>
            <a:ext cx="1890712" cy="67945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รายงานการประเมินผลการควบคุมภายใน</a:t>
            </a:r>
          </a:p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(ตามที่หน่วยงานกำหนดเอง)</a:t>
            </a:r>
          </a:p>
        </p:txBody>
      </p:sp>
      <p:sp>
        <p:nvSpPr>
          <p:cNvPr id="44" name="แผนผังลำดับงาน: เอกสาร 43"/>
          <p:cNvSpPr/>
          <p:nvPr/>
        </p:nvSpPr>
        <p:spPr>
          <a:xfrm>
            <a:off x="180975" y="4922838"/>
            <a:ext cx="1709738" cy="954087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รายงานการประเมินผลฯ</a:t>
            </a:r>
          </a:p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(ในภาพรวมราชการภูมิภาค/</a:t>
            </a:r>
          </a:p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ส่วนราชการประจำจังหวัด)</a:t>
            </a:r>
          </a:p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(ผู้ว่าฯ ลงนาม) (</a:t>
            </a:r>
            <a:r>
              <a:rPr lang="th-TH" sz="1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1,4,5,6)</a:t>
            </a:r>
          </a:p>
        </p:txBody>
      </p:sp>
      <p:cxnSp>
        <p:nvCxnSpPr>
          <p:cNvPr id="8" name="ตัวเชื่อมต่อหักมุม 7"/>
          <p:cNvCxnSpPr>
            <a:stCxn id="43" idx="2"/>
            <a:endCxn id="42" idx="0"/>
          </p:cNvCxnSpPr>
          <p:nvPr/>
        </p:nvCxnSpPr>
        <p:spPr>
          <a:xfrm rot="16200000" flipH="1">
            <a:off x="901700" y="2876550"/>
            <a:ext cx="269875" cy="317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หักมุม 18"/>
          <p:cNvCxnSpPr>
            <a:stCxn id="42" idx="2"/>
            <a:endCxn id="56" idx="0"/>
          </p:cNvCxnSpPr>
          <p:nvPr/>
        </p:nvCxnSpPr>
        <p:spPr>
          <a:xfrm rot="5400000">
            <a:off x="910432" y="3772694"/>
            <a:ext cx="254000" cy="15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หักมุม 21"/>
          <p:cNvCxnSpPr>
            <a:stCxn id="56" idx="2"/>
            <a:endCxn id="44" idx="0"/>
          </p:cNvCxnSpPr>
          <p:nvPr/>
        </p:nvCxnSpPr>
        <p:spPr>
          <a:xfrm rot="5400000">
            <a:off x="769144" y="4655344"/>
            <a:ext cx="534988" cy="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แผนผังลำดับงาน: เอกสาร 64"/>
          <p:cNvSpPr/>
          <p:nvPr/>
        </p:nvSpPr>
        <p:spPr>
          <a:xfrm>
            <a:off x="2236788" y="2894013"/>
            <a:ext cx="1962150" cy="5334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รายงานการประเมินผลฯ (</a:t>
            </a:r>
            <a:r>
              <a:rPr lang="th-TH" sz="1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.1,4,5,6)</a:t>
            </a:r>
          </a:p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(หัวหน้าหน่วยงานลงนาม)</a:t>
            </a:r>
          </a:p>
        </p:txBody>
      </p:sp>
      <p:cxnSp>
        <p:nvCxnSpPr>
          <p:cNvPr id="40" name="ตัวเชื่อมต่อหักมุม 39"/>
          <p:cNvCxnSpPr>
            <a:stCxn id="29" idx="2"/>
            <a:endCxn id="65" idx="0"/>
          </p:cNvCxnSpPr>
          <p:nvPr/>
        </p:nvCxnSpPr>
        <p:spPr>
          <a:xfrm rot="5400000">
            <a:off x="3145631" y="2815432"/>
            <a:ext cx="150813" cy="6350"/>
          </a:xfrm>
          <a:prstGeom prst="bentConnector3">
            <a:avLst>
              <a:gd name="adj1" fmla="val -99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แผนผังลำดับงาน: เอกสาร 77"/>
          <p:cNvSpPr/>
          <p:nvPr/>
        </p:nvSpPr>
        <p:spPr>
          <a:xfrm>
            <a:off x="2236788" y="4238625"/>
            <a:ext cx="1962150" cy="706438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รายงานการประเมินผลฯ </a:t>
            </a:r>
          </a:p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องค์กรปกครองส่วนท้องถิ่นระดับอำเภอ</a:t>
            </a:r>
          </a:p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(นายอำเภอลงนาม) (</a:t>
            </a:r>
            <a:r>
              <a:rPr lang="th-TH" sz="1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1,4,5,6) </a:t>
            </a:r>
          </a:p>
        </p:txBody>
      </p:sp>
      <p:cxnSp>
        <p:nvCxnSpPr>
          <p:cNvPr id="57" name="ตัวเชื่อมต่อหักมุม 56"/>
          <p:cNvCxnSpPr>
            <a:stCxn id="65" idx="2"/>
            <a:endCxn id="31" idx="0"/>
          </p:cNvCxnSpPr>
          <p:nvPr/>
        </p:nvCxnSpPr>
        <p:spPr>
          <a:xfrm rot="16200000" flipH="1">
            <a:off x="3107532" y="3502819"/>
            <a:ext cx="222250" cy="15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ตัวเชื่อมต่อหักมุม 111"/>
          <p:cNvCxnSpPr>
            <a:stCxn id="31" idx="2"/>
            <a:endCxn id="78" idx="0"/>
          </p:cNvCxnSpPr>
          <p:nvPr/>
        </p:nvCxnSpPr>
        <p:spPr>
          <a:xfrm rot="5400000">
            <a:off x="3103563" y="4122738"/>
            <a:ext cx="230187" cy="15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ตัวเชื่อมต่อหักมุม 119"/>
          <p:cNvCxnSpPr>
            <a:stCxn id="78" idx="3"/>
            <a:endCxn id="38" idx="1"/>
          </p:cNvCxnSpPr>
          <p:nvPr/>
        </p:nvCxnSpPr>
        <p:spPr>
          <a:xfrm flipV="1">
            <a:off x="4198938" y="4589463"/>
            <a:ext cx="384175" cy="158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แผนผังลำดับงาน: เอกสาร 123"/>
          <p:cNvSpPr/>
          <p:nvPr/>
        </p:nvSpPr>
        <p:spPr>
          <a:xfrm>
            <a:off x="4354513" y="2933700"/>
            <a:ext cx="1908175" cy="5334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รายงานการประเมินผลฯ </a:t>
            </a:r>
          </a:p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(หัวหน้าหน่วยงานลงนาม) (</a:t>
            </a:r>
            <a:r>
              <a:rPr lang="th-TH" sz="1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.1,4,5,6)</a:t>
            </a:r>
          </a:p>
        </p:txBody>
      </p:sp>
      <p:cxnSp>
        <p:nvCxnSpPr>
          <p:cNvPr id="128" name="ตัวเชื่อมต่อหักมุม 127"/>
          <p:cNvCxnSpPr>
            <a:stCxn id="124" idx="2"/>
            <a:endCxn id="38" idx="0"/>
          </p:cNvCxnSpPr>
          <p:nvPr/>
        </p:nvCxnSpPr>
        <p:spPr>
          <a:xfrm rot="5400000">
            <a:off x="4899819" y="3839369"/>
            <a:ext cx="815975" cy="15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แผนผังลำดับงาน: เอกสาร 132"/>
          <p:cNvSpPr/>
          <p:nvPr/>
        </p:nvSpPr>
        <p:spPr>
          <a:xfrm>
            <a:off x="6662738" y="2130425"/>
            <a:ext cx="1963737" cy="7016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 spc="-3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รายงานการประเมินผลฯ </a:t>
            </a:r>
          </a:p>
          <a:p>
            <a:pPr algn="ctr">
              <a:defRPr/>
            </a:pPr>
            <a:r>
              <a:rPr lang="th-TH" sz="1200" b="1" spc="-3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องค์กรปกครองส่วนท้องถิ่นระดับจังหวัด</a:t>
            </a:r>
          </a:p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(หัวหน้าสำนักงานฯ ลงนาม) (</a:t>
            </a:r>
            <a:r>
              <a:rPr lang="th-TH" sz="1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1,4,5.6)</a:t>
            </a:r>
          </a:p>
        </p:txBody>
      </p:sp>
      <p:sp>
        <p:nvSpPr>
          <p:cNvPr id="144" name="แผนผังลำดับงาน: เอกสาร 143"/>
          <p:cNvSpPr/>
          <p:nvPr/>
        </p:nvSpPr>
        <p:spPr>
          <a:xfrm>
            <a:off x="6661150" y="3919538"/>
            <a:ext cx="1963738" cy="7016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 spc="-3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รายงานการประเมินผลฯ  ในภาพรวมจังหวัด</a:t>
            </a:r>
          </a:p>
          <a:p>
            <a:pPr algn="ctr">
              <a:defRPr/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ผู้ว่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ฯ ลงนาม) </a:t>
            </a:r>
            <a:r>
              <a:rPr lang="th-TH" sz="1200" b="1" spc="-3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200" b="1" spc="-3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1200" b="1" spc="-3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.2,4,5,6)</a:t>
            </a:r>
          </a:p>
        </p:txBody>
      </p:sp>
      <p:sp>
        <p:nvSpPr>
          <p:cNvPr id="154" name="แผนผังลำดับงาน: กระบวนการ 153"/>
          <p:cNvSpPr/>
          <p:nvPr/>
        </p:nvSpPr>
        <p:spPr>
          <a:xfrm>
            <a:off x="5592763" y="5413375"/>
            <a:ext cx="1133475" cy="439738"/>
          </a:xfrm>
          <a:prstGeom prst="flowChartProcess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 spc="-3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สำเนาให้กรมส่งเสริม</a:t>
            </a:r>
          </a:p>
          <a:p>
            <a:pPr algn="ctr">
              <a:defRPr/>
            </a:pPr>
            <a:r>
              <a:rPr lang="th-TH" sz="1200" b="1" spc="-3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การปกครองท้องถิ่น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02" name="ตัวเชื่อมต่อหักมุม 201"/>
          <p:cNvCxnSpPr>
            <a:stCxn id="133" idx="3"/>
            <a:endCxn id="154" idx="3"/>
          </p:cNvCxnSpPr>
          <p:nvPr/>
        </p:nvCxnSpPr>
        <p:spPr>
          <a:xfrm flipH="1">
            <a:off x="6726238" y="2481263"/>
            <a:ext cx="1900237" cy="3152775"/>
          </a:xfrm>
          <a:prstGeom prst="bentConnector3">
            <a:avLst>
              <a:gd name="adj1" fmla="val -90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หักมุม 6"/>
          <p:cNvCxnSpPr>
            <a:stCxn id="87" idx="2"/>
            <a:endCxn id="124" idx="0"/>
          </p:cNvCxnSpPr>
          <p:nvPr/>
        </p:nvCxnSpPr>
        <p:spPr>
          <a:xfrm rot="16200000" flipH="1">
            <a:off x="5212557" y="2837656"/>
            <a:ext cx="190500" cy="15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103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ABD283-8798-402F-8B85-67496D8F2CE8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th-TH" altLang="th-TH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642938"/>
            <a:ext cx="7886700" cy="993775"/>
          </a:xfrm>
        </p:spPr>
        <p:txBody>
          <a:bodyPr/>
          <a:lstStyle/>
          <a:p>
            <a:pPr algn="ctr"/>
            <a:r>
              <a:rPr lang="th-TH" alt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รายงานการประเมินผลการควบคุมภายใน</a:t>
            </a:r>
            <a:br>
              <a:rPr lang="th-TH" alt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ตามหลักเกณฑ์ปฏิบัติการควบคุมภายในสำหรับหน่วยงานของรัฐ</a:t>
            </a:r>
          </a:p>
        </p:txBody>
      </p:sp>
      <p:sp>
        <p:nvSpPr>
          <p:cNvPr id="7" name="แผนผังลำดับงาน: กระบวนการ 6"/>
          <p:cNvSpPr/>
          <p:nvPr/>
        </p:nvSpPr>
        <p:spPr>
          <a:xfrm>
            <a:off x="1425575" y="2122488"/>
            <a:ext cx="2774950" cy="585787"/>
          </a:xfrm>
          <a:prstGeom prst="flowChartProcess">
            <a:avLst/>
          </a:prstGeom>
          <a:solidFill>
            <a:srgbClr val="99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หน่วยงานข้อ (6) เมืองพัทยา กทม.</a:t>
            </a:r>
          </a:p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(หลักเกณฑ์ปฏิบัติฯ ข้อ 9 วรรคห้า)</a:t>
            </a:r>
          </a:p>
        </p:txBody>
      </p:sp>
      <p:sp>
        <p:nvSpPr>
          <p:cNvPr id="22" name="แผนผังลำดับงาน: กระบวนการ 21"/>
          <p:cNvSpPr/>
          <p:nvPr/>
        </p:nvSpPr>
        <p:spPr>
          <a:xfrm>
            <a:off x="3335338" y="4792663"/>
            <a:ext cx="2114550" cy="628650"/>
          </a:xfrm>
          <a:prstGeom prst="flowChartProcess">
            <a:avLst/>
          </a:prstGeom>
          <a:solidFill>
            <a:srgbClr val="FF9999"/>
          </a:solidFill>
          <a:ln w="28575">
            <a:solidFill>
              <a:srgbClr val="FF006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กระทรวงการคลัง</a:t>
            </a:r>
          </a:p>
        </p:txBody>
      </p:sp>
      <p:sp>
        <p:nvSpPr>
          <p:cNvPr id="45" name="กล่องข้อความ 44"/>
          <p:cNvSpPr txBox="1"/>
          <p:nvPr/>
        </p:nvSpPr>
        <p:spPr>
          <a:xfrm>
            <a:off x="1895475" y="4300538"/>
            <a:ext cx="1958975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90 วัน นับแต่วันสิ้นปีงบ</a:t>
            </a:r>
          </a:p>
        </p:txBody>
      </p:sp>
      <p:sp>
        <p:nvSpPr>
          <p:cNvPr id="36" name="แผนผังลำดับงาน: กระบวนการ 35"/>
          <p:cNvSpPr/>
          <p:nvPr/>
        </p:nvSpPr>
        <p:spPr>
          <a:xfrm>
            <a:off x="4529138" y="2157413"/>
            <a:ext cx="2774950" cy="587375"/>
          </a:xfrm>
          <a:prstGeom prst="flowChartProcess">
            <a:avLst/>
          </a:prstGeom>
          <a:solidFill>
            <a:srgbClr val="99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หน่วยงานไม่สังกัดกระทรวง</a:t>
            </a:r>
          </a:p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(หลักเกณฑ์ปฏิบัติฯ ข้อ 10 วรรคสอง)</a:t>
            </a:r>
          </a:p>
        </p:txBody>
      </p:sp>
      <p:cxnSp>
        <p:nvCxnSpPr>
          <p:cNvPr id="30" name="ตัวเชื่อมต่อหักมุม 29"/>
          <p:cNvCxnSpPr>
            <a:stCxn id="34" idx="2"/>
            <a:endCxn id="22" idx="0"/>
          </p:cNvCxnSpPr>
          <p:nvPr/>
        </p:nvCxnSpPr>
        <p:spPr>
          <a:xfrm rot="16200000" flipH="1">
            <a:off x="3194844" y="3594894"/>
            <a:ext cx="815975" cy="1579563"/>
          </a:xfrm>
          <a:prstGeom prst="bentConnector3">
            <a:avLst>
              <a:gd name="adj1" fmla="val 3544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หักมุม 32"/>
          <p:cNvCxnSpPr>
            <a:endCxn id="22" idx="0"/>
          </p:cNvCxnSpPr>
          <p:nvPr/>
        </p:nvCxnSpPr>
        <p:spPr>
          <a:xfrm rot="5400000">
            <a:off x="4660900" y="3448051"/>
            <a:ext cx="1076325" cy="16129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กล่องข้อความ 47"/>
          <p:cNvSpPr txBox="1"/>
          <p:nvPr/>
        </p:nvSpPr>
        <p:spPr>
          <a:xfrm>
            <a:off x="5207000" y="4302125"/>
            <a:ext cx="1873250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90 วันนับแต่วันสิ้นปีงบ/ปฏิทิน</a:t>
            </a:r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5494338" y="4725988"/>
            <a:ext cx="1536700" cy="785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ให้ทำหนังสือนำส่งถึงกรมบัญชีกลาง</a:t>
            </a:r>
          </a:p>
          <a:p>
            <a:pPr algn="ctr">
              <a:defRPr/>
            </a:pP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5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เป็นเอกสารแนบ)</a:t>
            </a:r>
          </a:p>
        </p:txBody>
      </p:sp>
      <p:sp>
        <p:nvSpPr>
          <p:cNvPr id="29" name="แผนผังลำดับงาน: กระบวนการ 28"/>
          <p:cNvSpPr/>
          <p:nvPr/>
        </p:nvSpPr>
        <p:spPr>
          <a:xfrm>
            <a:off x="7550150" y="3217863"/>
            <a:ext cx="1235075" cy="628650"/>
          </a:xfrm>
          <a:prstGeom prst="flowChartProcess">
            <a:avLst/>
          </a:prstGeom>
          <a:ln w="28575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ผู้กำกับดูแล</a:t>
            </a:r>
          </a:p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เพื่อทราบ (ถ้ามี)</a:t>
            </a:r>
          </a:p>
        </p:txBody>
      </p:sp>
      <p:cxnSp>
        <p:nvCxnSpPr>
          <p:cNvPr id="16" name="ตัวเชื่อมต่อหักมุม 15"/>
          <p:cNvCxnSpPr>
            <a:stCxn id="35" idx="3"/>
            <a:endCxn id="29" idx="1"/>
          </p:cNvCxnSpPr>
          <p:nvPr/>
        </p:nvCxnSpPr>
        <p:spPr>
          <a:xfrm>
            <a:off x="6743700" y="3532188"/>
            <a:ext cx="806450" cy="9525"/>
          </a:xfrm>
          <a:prstGeom prst="bentConnector3">
            <a:avLst>
              <a:gd name="adj1" fmla="val 265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แผนผังลำดับงาน: เอกสาร 33"/>
          <p:cNvSpPr/>
          <p:nvPr/>
        </p:nvSpPr>
        <p:spPr>
          <a:xfrm>
            <a:off x="1957388" y="3084513"/>
            <a:ext cx="1709737" cy="9556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รายงานการประเมินผลฯ</a:t>
            </a:r>
          </a:p>
          <a:p>
            <a:pPr algn="ctr">
              <a:defRPr/>
            </a:pPr>
            <a:r>
              <a:rPr lang="th-TH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(หัวหน้าหน่วยงานลงนาม) (</a:t>
            </a:r>
            <a:r>
              <a:rPr lang="th-TH" sz="15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3,4,5,6)</a:t>
            </a:r>
          </a:p>
        </p:txBody>
      </p:sp>
      <p:sp>
        <p:nvSpPr>
          <p:cNvPr id="35" name="แผนผังลำดับงาน: เอกสาร 34"/>
          <p:cNvSpPr/>
          <p:nvPr/>
        </p:nvSpPr>
        <p:spPr>
          <a:xfrm>
            <a:off x="5091113" y="3054350"/>
            <a:ext cx="1652587" cy="954088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รายงานการประเมินผลฯ</a:t>
            </a:r>
          </a:p>
          <a:p>
            <a:pPr algn="ctr">
              <a:defRPr/>
            </a:pPr>
            <a:r>
              <a:rPr lang="th-TH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(หัวหน้าหน่วยงานลงนาม) (</a:t>
            </a:r>
            <a:r>
              <a:rPr lang="th-TH" sz="15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1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3,4,5,6</a:t>
            </a:r>
          </a:p>
        </p:txBody>
      </p:sp>
      <p:cxnSp>
        <p:nvCxnSpPr>
          <p:cNvPr id="21" name="ตัวเชื่อมต่อหักมุม 20"/>
          <p:cNvCxnSpPr>
            <a:stCxn id="7" idx="2"/>
            <a:endCxn id="34" idx="0"/>
          </p:cNvCxnSpPr>
          <p:nvPr/>
        </p:nvCxnSpPr>
        <p:spPr>
          <a:xfrm rot="5400000">
            <a:off x="2624931" y="2896394"/>
            <a:ext cx="376238" cy="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หักมุม 30"/>
          <p:cNvCxnSpPr>
            <a:stCxn id="36" idx="2"/>
            <a:endCxn id="35" idx="0"/>
          </p:cNvCxnSpPr>
          <p:nvPr/>
        </p:nvCxnSpPr>
        <p:spPr>
          <a:xfrm rot="16200000" flipH="1">
            <a:off x="5762626" y="2898775"/>
            <a:ext cx="309562" cy="15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5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143F0D-9382-40F0-9B24-C1B5D1ACA9CC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th-TH" altLang="th-TH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ตัวแทนหมายเลขสไลด์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FF6BCF-D385-449A-A7FA-B48EC105DB65}" type="slidenum">
              <a:rPr kumimoji="1" lang="en-US" altLang="th-TH" sz="1400" smtClean="0">
                <a:latin typeface="+mn-lt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kumimoji="1" lang="th-TH" altLang="th-TH" sz="1400" dirty="0" smtClean="0">
              <a:latin typeface="+mn-lt"/>
            </a:endParaRPr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100"/>
            <a:ext cx="9144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1859" name="WordArt 3"/>
          <p:cNvSpPr>
            <a:spLocks noChangeArrowheads="1" noChangeShapeType="1" noTextEdit="1"/>
          </p:cNvSpPr>
          <p:nvPr/>
        </p:nvSpPr>
        <p:spPr bwMode="auto">
          <a:xfrm>
            <a:off x="3962400" y="4870600"/>
            <a:ext cx="3629025" cy="1277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JasmineUPC" panose="02020603050405020304" pitchFamily="18" charset="-34"/>
              </a:rPr>
              <a:t>ขอบคุณและสวัสดี</a:t>
            </a:r>
          </a:p>
        </p:txBody>
      </p:sp>
      <p:sp>
        <p:nvSpPr>
          <p:cNvPr id="1401860" name="WordArt 4"/>
          <p:cNvSpPr>
            <a:spLocks noChangeArrowheads="1" noChangeShapeType="1" noTextEdit="1"/>
          </p:cNvSpPr>
          <p:nvPr/>
        </p:nvSpPr>
        <p:spPr bwMode="auto">
          <a:xfrm>
            <a:off x="685800" y="3577922"/>
            <a:ext cx="3733800" cy="13750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Comic Sans MS" panose="030F0702030302020204" pitchFamily="66" charset="0"/>
              </a:rPr>
              <a:t>Q &amp; A</a:t>
            </a:r>
            <a:endParaRPr lang="th-TH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018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0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1859" grpId="0" animBg="1"/>
      <p:bldP spid="140186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8676"/>
            <a:ext cx="9144000" cy="51393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906463" y="2362200"/>
            <a:ext cx="7848600" cy="26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th-TH" altLang="th-TH" sz="4000" b="1" dirty="0">
                <a:solidFill>
                  <a:srgbClr val="0000FF"/>
                </a:solidFill>
                <a:latin typeface="Comic Sans MS" panose="030F0702030302020204" pitchFamily="66" charset="0"/>
                <a:cs typeface="JasmineUPC" panose="02020603050405020304" pitchFamily="18" charset="-34"/>
              </a:rPr>
              <a:t>กองตรวจสอบภาครัฐ</a:t>
            </a: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th-TH" altLang="th-TH" sz="4000" b="1" dirty="0">
                <a:solidFill>
                  <a:srgbClr val="0000FF"/>
                </a:solidFill>
                <a:latin typeface="Comic Sans MS" panose="030F0702030302020204" pitchFamily="66" charset="0"/>
                <a:cs typeface="JasmineUPC" panose="02020603050405020304" pitchFamily="18" charset="-34"/>
              </a:rPr>
              <a:t>กรมบัญชีกลาง</a:t>
            </a: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th-TH" altLang="th-TH" sz="4000" b="1" dirty="0">
                <a:solidFill>
                  <a:srgbClr val="660066"/>
                </a:solidFill>
                <a:latin typeface="Comic Sans MS" panose="030F0702030302020204" pitchFamily="66" charset="0"/>
                <a:cs typeface="JasmineUPC" panose="02020603050405020304" pitchFamily="18" charset="-34"/>
              </a:rPr>
              <a:t>โทร. 0 2127 7000 ต่อ 4374</a:t>
            </a:r>
            <a:endParaRPr lang="en-US" altLang="th-TH" sz="4000" b="1" dirty="0">
              <a:solidFill>
                <a:srgbClr val="660066"/>
              </a:solidFill>
              <a:latin typeface="Arial" panose="020B0604020202020204" pitchFamily="34" charset="0"/>
              <a:cs typeface="JasmineUPC" panose="02020603050405020304" pitchFamily="18" charset="-34"/>
            </a:endParaRP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th-TH" sz="2800" b="1" dirty="0">
                <a:solidFill>
                  <a:srgbClr val="FF006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E-mail address : IASTD@cgd.go.th</a:t>
            </a: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990600" y="990600"/>
            <a:ext cx="7793038" cy="838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ngsana New" pitchFamily="18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ngsana New" pitchFamily="18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ngsana New" pitchFamily="18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ngsana New" pitchFamily="18" charset="-34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ngsana New" pitchFamily="18" charset="-34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ngsana New" pitchFamily="18" charset="-34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ngsana New" pitchFamily="18" charset="-34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algn="ctr">
              <a:defRPr/>
            </a:pPr>
            <a:r>
              <a:rPr lang="th-TH" altLang="th-TH" sz="6000" b="1" kern="0" dirty="0" smtClean="0">
                <a:solidFill>
                  <a:srgbClr val="0066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สถานที่ติดต่อ</a:t>
            </a:r>
          </a:p>
        </p:txBody>
      </p:sp>
      <p:sp>
        <p:nvSpPr>
          <p:cNvPr id="92165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h-TH" sz="1400" dirty="0" smtClean="0">
                <a:latin typeface="+mn-lt"/>
                <a:cs typeface="TH SarabunPSK" panose="020B0500040200020003" pitchFamily="34" charset="-34"/>
              </a:rPr>
              <a:t>57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2A633C-DFDE-4EE7-980A-4CB0108CCF26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th-TH" altLang="th-TH" sz="1400" dirty="0" smtClean="0"/>
          </a:p>
        </p:txBody>
      </p:sp>
      <p:sp>
        <p:nvSpPr>
          <p:cNvPr id="29700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547938" y="1989138"/>
            <a:ext cx="42481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rgbClr val="9595FF"/>
              </a:buClr>
              <a:buSzPct val="110000"/>
              <a:defRPr/>
            </a:pPr>
            <a:r>
              <a:rPr lang="th-TH" sz="6000" b="1" dirty="0">
                <a:solidFill>
                  <a:srgbClr val="0000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</a:t>
            </a:r>
          </a:p>
        </p:txBody>
      </p:sp>
      <p:pic>
        <p:nvPicPr>
          <p:cNvPr id="13316" name="รูปภาพ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6435" y="3505200"/>
            <a:ext cx="6345965" cy="1447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984250" y="568017"/>
            <a:ext cx="7086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th-TH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950" y="2028825"/>
            <a:ext cx="8839200" cy="24923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1pPr>
            <a:lvl2pPr marL="742950" indent="-285750" eaLnBrk="0" hangingPunct="0"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2pPr>
            <a:lvl3pPr marL="1143000" indent="-228600" eaLnBrk="0" hangingPunct="0"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3pPr>
            <a:lvl4pPr marL="1600200" indent="-228600" eaLnBrk="0" hangingPunct="0"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4pPr>
            <a:lvl5pPr marL="2057400" indent="-228600" eaLnBrk="0" hangingPunct="0"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defRPr>
            </a:lvl9pPr>
          </a:lstStyle>
          <a:p>
            <a:pPr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th-TH" sz="3600" b="1" dirty="0" smtClean="0">
                <a:latin typeface="JasmineUPC" panose="02020603050405020304" pitchFamily="18" charset="-34"/>
              </a:rPr>
              <a:t>COSO = </a:t>
            </a:r>
            <a:r>
              <a:rPr lang="th-TH" sz="3600" b="1" dirty="0" err="1" smtClean="0">
                <a:latin typeface="JasmineUPC" panose="02020603050405020304" pitchFamily="18" charset="-34"/>
              </a:rPr>
              <a:t>The</a:t>
            </a:r>
            <a:r>
              <a:rPr lang="th-TH" sz="3600" b="1" dirty="0" smtClean="0">
                <a:latin typeface="JasmineUPC" panose="02020603050405020304" pitchFamily="18" charset="-34"/>
              </a:rPr>
              <a:t>  </a:t>
            </a:r>
            <a:r>
              <a:rPr lang="th-TH" sz="3600" b="1" dirty="0" err="1">
                <a:latin typeface="JasmineUPC" panose="02020603050405020304" pitchFamily="18" charset="-34"/>
              </a:rPr>
              <a:t>Committee</a:t>
            </a:r>
            <a:r>
              <a:rPr lang="th-TH" sz="3600" b="1" dirty="0">
                <a:latin typeface="JasmineUPC" panose="02020603050405020304" pitchFamily="18" charset="-34"/>
              </a:rPr>
              <a:t>  </a:t>
            </a:r>
            <a:r>
              <a:rPr lang="th-TH" sz="3600" b="1" dirty="0" err="1">
                <a:latin typeface="JasmineUPC" panose="02020603050405020304" pitchFamily="18" charset="-34"/>
              </a:rPr>
              <a:t>of</a:t>
            </a:r>
            <a:r>
              <a:rPr lang="th-TH" sz="3600" b="1" dirty="0">
                <a:latin typeface="JasmineUPC" panose="02020603050405020304" pitchFamily="18" charset="-34"/>
              </a:rPr>
              <a:t>  </a:t>
            </a:r>
            <a:r>
              <a:rPr lang="th-TH" sz="3600" b="1" dirty="0" err="1">
                <a:latin typeface="JasmineUPC" panose="02020603050405020304" pitchFamily="18" charset="-34"/>
              </a:rPr>
              <a:t>Sponsoring</a:t>
            </a:r>
            <a:r>
              <a:rPr lang="th-TH" sz="3600" b="1" dirty="0">
                <a:latin typeface="JasmineUPC" panose="02020603050405020304" pitchFamily="18" charset="-34"/>
              </a:rPr>
              <a:t>   </a:t>
            </a:r>
            <a:r>
              <a:rPr lang="th-TH" sz="3600" b="1" dirty="0" err="1">
                <a:latin typeface="JasmineUPC" panose="02020603050405020304" pitchFamily="18" charset="-34"/>
              </a:rPr>
              <a:t>Organizations</a:t>
            </a:r>
            <a:r>
              <a:rPr lang="th-TH" sz="3600" b="1" dirty="0">
                <a:latin typeface="JasmineUPC" panose="02020603050405020304" pitchFamily="18" charset="-34"/>
              </a:rPr>
              <a:t>  </a:t>
            </a:r>
            <a:r>
              <a:rPr lang="th-TH" sz="3600" b="1" dirty="0" err="1" smtClean="0">
                <a:latin typeface="JasmineUPC" panose="02020603050405020304" pitchFamily="18" charset="-34"/>
              </a:rPr>
              <a:t>of</a:t>
            </a:r>
            <a:r>
              <a:rPr lang="th-TH" sz="3600" b="1" dirty="0" smtClean="0">
                <a:latin typeface="JasmineUPC" panose="02020603050405020304" pitchFamily="18" charset="-34"/>
              </a:rPr>
              <a:t>  </a:t>
            </a:r>
            <a:endParaRPr lang="en-US" sz="3600" b="1" dirty="0" smtClean="0">
              <a:latin typeface="JasmineUPC" panose="02020603050405020304" pitchFamily="18" charset="-34"/>
            </a:endParaRPr>
          </a:p>
          <a:p>
            <a:pPr marL="1436688" indent="-1436688">
              <a:spcBef>
                <a:spcPts val="0"/>
              </a:spcBef>
              <a:tabLst>
                <a:tab pos="1074738" algn="l"/>
                <a:tab pos="1436688" algn="l"/>
              </a:tabLst>
              <a:defRPr/>
            </a:pPr>
            <a:r>
              <a:rPr lang="en-US" sz="3600" b="1" dirty="0" smtClean="0">
                <a:latin typeface="JasmineUPC" panose="02020603050405020304" pitchFamily="18" charset="-34"/>
              </a:rPr>
              <a:t>             the</a:t>
            </a:r>
            <a:r>
              <a:rPr lang="th-TH" sz="3600" b="1" dirty="0" smtClean="0">
                <a:latin typeface="JasmineUPC" panose="02020603050405020304" pitchFamily="18" charset="-34"/>
              </a:rPr>
              <a:t> </a:t>
            </a:r>
            <a:r>
              <a:rPr lang="th-TH" sz="3600" b="1" dirty="0" err="1" smtClean="0">
                <a:latin typeface="JasmineUPC" panose="02020603050405020304" pitchFamily="18" charset="-34"/>
              </a:rPr>
              <a:t>Trea</a:t>
            </a:r>
            <a:r>
              <a:rPr lang="en-US" sz="3600" b="1" dirty="0" err="1">
                <a:latin typeface="JasmineUPC" panose="02020603050405020304" pitchFamily="18" charset="-34"/>
              </a:rPr>
              <a:t>dway</a:t>
            </a:r>
            <a:r>
              <a:rPr lang="th-TH" sz="3600" b="1" dirty="0">
                <a:latin typeface="JasmineUPC" panose="02020603050405020304" pitchFamily="18" charset="-34"/>
              </a:rPr>
              <a:t>  </a:t>
            </a:r>
            <a:r>
              <a:rPr lang="th-TH" sz="3600" b="1" dirty="0" err="1" smtClean="0">
                <a:latin typeface="JasmineUPC" panose="02020603050405020304" pitchFamily="18" charset="-34"/>
              </a:rPr>
              <a:t>Commission</a:t>
            </a:r>
            <a:endParaRPr lang="th-TH" sz="3600" b="1" dirty="0" smtClean="0">
              <a:latin typeface="JasmineUPC" panose="02020603050405020304" pitchFamily="18" charset="-34"/>
            </a:endParaRPr>
          </a:p>
          <a:p>
            <a:pPr>
              <a:spcBef>
                <a:spcPct val="50000"/>
              </a:spcBef>
              <a:tabLst>
                <a:tab pos="1431925" algn="l"/>
              </a:tabLst>
              <a:defRPr/>
            </a:pPr>
            <a:r>
              <a:rPr lang="th-TH" sz="2400" b="1" dirty="0" smtClean="0">
                <a:latin typeface="Arial" pitchFamily="34" charset="0"/>
              </a:rPr>
              <a:t>คณะกรรมการที่เกิดจากการร่วมมือกันขององค์กรเอกชน 5 แห่ง เป็นผู้นำด้านความคิด พัฒนากรอบแนวคิดและแนวปฏิบัติสำหรับการบริหารความเสี่ยง การควบคุมภายใน และการป้องปรามการทุจริต</a:t>
            </a: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152400" y="4562475"/>
            <a:ext cx="4783138" cy="18716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ngsana New" panose="02020603050405020304" pitchFamily="18" charset="-34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53181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5318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285750" indent="-285750" algn="l" eaLnBrk="1" hangingPunct="1">
              <a:lnSpc>
                <a:spcPct val="90000"/>
              </a:lnSpc>
              <a:buFont typeface="Wingdings" panose="05000000000000000000" pitchFamily="2" charset="2"/>
              <a:buChar char="!"/>
              <a:defRPr/>
            </a:pPr>
            <a:r>
              <a:rPr lang="th-TH" altLang="th-TH" sz="1800" b="1" kern="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สมาคมผู้สอบบัญชีรับอนุญาตแห่งสหรัฐอเมริกา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th-TH" sz="1800" b="1" kern="0" dirty="0" smtClean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  ( American Institute of Certified Public Accountants : AICPA )</a:t>
            </a:r>
          </a:p>
          <a:p>
            <a:pPr marL="285750" indent="-285750" algn="l" eaLnBrk="1" hangingPunct="1">
              <a:lnSpc>
                <a:spcPct val="90000"/>
              </a:lnSpc>
              <a:buFont typeface="Wingdings" panose="05000000000000000000" pitchFamily="2" charset="2"/>
              <a:buChar char="!"/>
              <a:defRPr/>
            </a:pPr>
            <a:r>
              <a:rPr lang="th-TH" altLang="th-TH" sz="1800" b="1" kern="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สมาคมผู้ตรวจสอบภายในแห่งสหรัฐอเมริกา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h-TH" altLang="th-TH" sz="1800" b="1" kern="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</a:t>
            </a:r>
            <a:r>
              <a:rPr lang="en-US" altLang="th-TH" sz="1800" b="1" kern="0" dirty="0" smtClean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 The Institute of Internal Auditors : IIA )</a:t>
            </a:r>
            <a:endParaRPr lang="th-TH" altLang="th-TH" sz="1800" b="1" kern="0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285750" indent="-285750" algn="l" eaLnBrk="1" hangingPunct="1">
              <a:lnSpc>
                <a:spcPct val="90000"/>
              </a:lnSpc>
              <a:buFont typeface="Wingdings" panose="05000000000000000000" pitchFamily="2" charset="2"/>
              <a:buChar char="!"/>
              <a:defRPr/>
            </a:pPr>
            <a:r>
              <a:rPr lang="th-TH" altLang="th-TH" sz="1800" b="1" kern="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สมาคมผู้บริหารการเงิน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h-TH" altLang="th-TH" sz="1800" b="1" kern="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</a:t>
            </a:r>
            <a:r>
              <a:rPr lang="en-US" altLang="th-TH" sz="1800" b="1" kern="0" dirty="0" smtClean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 Financial Executives Institute : FEI )</a:t>
            </a:r>
            <a:endParaRPr lang="th-TH" altLang="th-TH" sz="1800" b="1" kern="0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5029200" y="4559300"/>
            <a:ext cx="3733800" cy="186512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ngsana New" panose="02020603050405020304" pitchFamily="18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53181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5318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!"/>
              <a:defRPr/>
            </a:pPr>
            <a:r>
              <a:rPr lang="th-TH" altLang="th-TH" sz="1800" b="1" dirty="0" smtClean="0">
                <a:latin typeface="Comic Sans MS" panose="030F0702030302020204" pitchFamily="66" charset="0"/>
                <a:cs typeface="JasmineUPC" panose="02020603050405020304" pitchFamily="18" charset="-34"/>
              </a:rPr>
              <a:t>สมาคมนักบัญชีแห่งสหรัฐอเมริกา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th-TH" sz="1800" b="1" kern="0" dirty="0" smtClean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  ( </a:t>
            </a:r>
            <a:r>
              <a:rPr lang="en-US" altLang="th-TH" sz="1800" b="1" dirty="0" smtClean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American Accounting Association : AAA</a:t>
            </a:r>
            <a:r>
              <a:rPr lang="en-US" altLang="th-TH" sz="1800" b="1" kern="0" dirty="0" smtClean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)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!"/>
              <a:defRPr/>
            </a:pPr>
            <a:r>
              <a:rPr lang="th-TH" altLang="th-TH" sz="1800" b="1" dirty="0" smtClean="0">
                <a:latin typeface="Comic Sans MS" panose="030F0702030302020204" pitchFamily="66" charset="0"/>
                <a:cs typeface="JasmineUPC" panose="02020603050405020304" pitchFamily="18" charset="-34"/>
              </a:rPr>
              <a:t>สมาคมนักบัญชีเพื่อการบริหาร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h-TH" altLang="th-TH" sz="1800" b="1" kern="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</a:t>
            </a:r>
            <a:r>
              <a:rPr lang="en-US" altLang="th-TH" sz="1800" b="1" kern="0" dirty="0" smtClean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 The Institute of Internal Auditors : IIA 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th-TH" sz="1800" b="1" kern="0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h-TH" altLang="th-TH" sz="1800" b="1" kern="0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5366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6270B3-F3D7-4ADD-8A52-5AAD035B6901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th-TH" altLang="th-TH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257300" y="550168"/>
            <a:ext cx="7086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th-TH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</a:t>
            </a:r>
            <a:endParaRPr lang="th-TH" altLang="th-TH" sz="4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09538" y="1981200"/>
            <a:ext cx="568166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53181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5318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h-TH" altLang="th-TH" sz="3600" b="1">
                <a:latin typeface="JasmineUPC" panose="02020603050405020304" pitchFamily="18" charset="-34"/>
                <a:cs typeface="JasmineUPC" panose="02020603050405020304" pitchFamily="18" charset="-34"/>
              </a:rPr>
              <a:t>คำจำกัดความ ตามแนว</a:t>
            </a:r>
            <a:r>
              <a:rPr lang="en-US" altLang="th-TH" sz="3600" b="1">
                <a:latin typeface="JasmineUPC" panose="02020603050405020304" pitchFamily="18" charset="-34"/>
                <a:cs typeface="JasmineUPC" panose="02020603050405020304" pitchFamily="18" charset="-34"/>
              </a:rPr>
              <a:t> COSO 2013</a:t>
            </a:r>
            <a:endParaRPr lang="th-TH" altLang="th-TH" sz="2400" b="1">
              <a:latin typeface="Comic Sans MS" panose="030F0702030302020204" pitchFamily="66" charset="0"/>
              <a:cs typeface="JasmineUPC" panose="02020603050405020304" pitchFamily="18" charset="-34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109538" y="2674938"/>
            <a:ext cx="4691062" cy="349634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ngsana New" panose="02020603050405020304" pitchFamily="18" charset="-34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53181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5318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h-TH" sz="2800" b="1" i="1" dirty="0" smtClean="0"/>
              <a:t>สภาวิชาชีพบัญชี ในพระบรมราชูปถัมภ์</a:t>
            </a:r>
          </a:p>
          <a:p>
            <a:pPr algn="l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h-TH" sz="2800" b="1" dirty="0" smtClean="0">
                <a:solidFill>
                  <a:srgbClr val="FF0000"/>
                </a:solidFill>
              </a:rPr>
              <a:t>เป็น</a:t>
            </a:r>
            <a:r>
              <a:rPr lang="th-TH" sz="2800" b="1" dirty="0">
                <a:solidFill>
                  <a:srgbClr val="FF0000"/>
                </a:solidFill>
              </a:rPr>
              <a:t>กระบวนการ</a:t>
            </a:r>
            <a:r>
              <a:rPr lang="th-TH" sz="2800" b="1" dirty="0">
                <a:solidFill>
                  <a:srgbClr val="0066FF"/>
                </a:solidFill>
              </a:rPr>
              <a:t>ที่ทำให้</a:t>
            </a:r>
            <a:r>
              <a:rPr lang="th-TH" sz="2800" b="1" dirty="0" smtClean="0">
                <a:solidFill>
                  <a:srgbClr val="0066FF"/>
                </a:solidFill>
              </a:rPr>
              <a:t>เกิดผล</a:t>
            </a:r>
          </a:p>
          <a:p>
            <a:pPr algn="l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h-TH" sz="2800" b="1" dirty="0" smtClean="0">
                <a:solidFill>
                  <a:srgbClr val="0066FF"/>
                </a:solidFill>
              </a:rPr>
              <a:t>โดย</a:t>
            </a:r>
            <a:r>
              <a:rPr lang="th-TH" sz="2800" b="1" dirty="0">
                <a:solidFill>
                  <a:srgbClr val="0066FF"/>
                </a:solidFill>
              </a:rPr>
              <a:t>คณะกรรมการ</a:t>
            </a:r>
            <a:r>
              <a:rPr lang="th-TH" sz="2800" b="1" dirty="0" smtClean="0">
                <a:solidFill>
                  <a:srgbClr val="0066FF"/>
                </a:solidFill>
              </a:rPr>
              <a:t>บริษัท ผู้บริหารและบุคลากร </a:t>
            </a:r>
            <a:r>
              <a:rPr lang="th-TH" sz="2800" b="1" spc="-60" dirty="0">
                <a:solidFill>
                  <a:schemeClr val="accent1">
                    <a:lumMod val="50000"/>
                  </a:schemeClr>
                </a:solidFill>
              </a:rPr>
              <a:t>ออกมาแบบเพื่อให้ความเชื่อมั่นอย่างสมเหตุสมผล</a:t>
            </a:r>
            <a:r>
              <a:rPr lang="th-TH" sz="2800" b="1" dirty="0"/>
              <a:t>ในการบรรลุวัตถุประสงค์</a:t>
            </a:r>
            <a:r>
              <a:rPr lang="th-TH" sz="2800" b="1" dirty="0" smtClean="0"/>
              <a:t>ด้านการ</a:t>
            </a:r>
            <a:r>
              <a:rPr lang="th-TH" sz="2800" b="1" dirty="0"/>
              <a:t>ดำเนินงาน </a:t>
            </a:r>
            <a:r>
              <a:rPr lang="th-TH" sz="2800" b="1" spc="-80" dirty="0"/>
              <a:t>ด้านการ</a:t>
            </a:r>
            <a:r>
              <a:rPr lang="th-TH" sz="2800" b="1" spc="-80" dirty="0" smtClean="0"/>
              <a:t>รายงาน และ</a:t>
            </a:r>
            <a:r>
              <a:rPr lang="th-TH" sz="2800" b="1" spc="-80" dirty="0"/>
              <a:t>ด้านการปฏิบัติตามกฎระเบียบ</a:t>
            </a:r>
            <a:r>
              <a:rPr lang="th-TH" sz="2800" b="1" dirty="0" smtClean="0"/>
              <a:t>ข้อบังคับ</a:t>
            </a:r>
          </a:p>
          <a:p>
            <a:pPr algn="l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th-TH" altLang="th-TH" sz="2000" b="1" kern="0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4876800" y="2660650"/>
            <a:ext cx="4191000" cy="34909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ngsana New" panose="02020603050405020304" pitchFamily="18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53181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5318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h-TH" sz="2400" b="1" i="1" dirty="0" smtClean="0"/>
              <a:t>หลักเกณฑ์กระทรวงการคลังว่าด้วยมาตรฐานและหลักเกณฑ์ปฏิบัติการควบคุมภายในสำหรับหน่วยงานของรัฐ พ.ศ. 2561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h-TH" sz="2400" b="1" dirty="0" smtClean="0">
                <a:solidFill>
                  <a:srgbClr val="FF0000"/>
                </a:solidFill>
              </a:rPr>
              <a:t>กระบวนการ</a:t>
            </a:r>
            <a:r>
              <a:rPr lang="th-TH" sz="2400" b="1" dirty="0">
                <a:solidFill>
                  <a:srgbClr val="FF0000"/>
                </a:solidFill>
              </a:rPr>
              <a:t>ปฏิบัติงาน</a:t>
            </a:r>
            <a:r>
              <a:rPr lang="th-TH" sz="2400" b="1" dirty="0">
                <a:solidFill>
                  <a:srgbClr val="0066FF"/>
                </a:solidFill>
              </a:rPr>
              <a:t>ที่ผู้กำกับดูแล หัวหน้าหน่วยงานของรัฐ ฝ่ายบริหาร และบุคลากรของหน่วยงานของรัฐจัดให้มีขึ้น 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</a:rPr>
              <a:t>เพื่อสร้างความมั่นใจ</a:t>
            </a:r>
            <a:r>
              <a:rPr lang="th-TH" sz="2400" b="1" spc="-60" dirty="0">
                <a:solidFill>
                  <a:schemeClr val="accent1">
                    <a:lumMod val="50000"/>
                  </a:schemeClr>
                </a:solidFill>
              </a:rPr>
              <a:t>อย่างสมเหตุสมผล</a:t>
            </a:r>
            <a:r>
              <a:rPr lang="th-TH" sz="2400" b="1" spc="-60" dirty="0"/>
              <a:t>ว่า </a:t>
            </a:r>
            <a:r>
              <a:rPr lang="th-TH" sz="2400" b="1" spc="-60" dirty="0" smtClean="0"/>
              <a:t>การ</a:t>
            </a:r>
            <a:r>
              <a:rPr lang="th-TH" sz="2400" b="1" spc="-60" dirty="0"/>
              <a:t>ดำเนินงานของหน่วยงาน</a:t>
            </a:r>
            <a:r>
              <a:rPr lang="th-TH" sz="2400" b="1" dirty="0"/>
              <a:t>ของรัฐจะบรรลุวัตถุประสงค์ด้านการดำเนินงาน ด้านการรายงาน และด้านการปฏิบัติตามกฎหมาย ระเบียบ และข้อบังคับ</a:t>
            </a:r>
            <a:endParaRPr lang="th-TH" altLang="th-TH" sz="2400" b="1" kern="0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7414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9F7241-B3A0-4268-80F0-BDD0F9394C1F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th-TH" altLang="th-TH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แทนหมายเลขสไลด์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341054-0C71-4E64-9327-2609A0FCB00E}" type="slidenum">
              <a:rPr lang="en-US" altLang="th-TH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th-TH" altLang="th-TH" sz="1400" smtClean="0"/>
          </a:p>
        </p:txBody>
      </p:sp>
      <p:pic>
        <p:nvPicPr>
          <p:cNvPr id="19459" name="Picture 2" descr="j02055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826000"/>
            <a:ext cx="188753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j02174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89138"/>
            <a:ext cx="13652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j02372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500438"/>
            <a:ext cx="14414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j023099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3168650"/>
            <a:ext cx="22860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2767013" y="180975"/>
            <a:ext cx="3533775" cy="90886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chemeClr val="accent1">
                  <a:lumMod val="45000"/>
                  <a:lumOff val="55000"/>
                </a:schemeClr>
              </a:gs>
              <a:gs pos="74000">
                <a:srgbClr val="A2D15D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</a:t>
            </a:r>
          </a:p>
        </p:txBody>
      </p:sp>
      <p:grpSp>
        <p:nvGrpSpPr>
          <p:cNvPr id="19464" name="Group 7"/>
          <p:cNvGrpSpPr>
            <a:grpSpLocks/>
          </p:cNvGrpSpPr>
          <p:nvPr/>
        </p:nvGrpSpPr>
        <p:grpSpPr bwMode="auto">
          <a:xfrm>
            <a:off x="1265238" y="1300163"/>
            <a:ext cx="6696075" cy="2533650"/>
            <a:chOff x="797" y="819"/>
            <a:chExt cx="4218" cy="1596"/>
          </a:xfrm>
        </p:grpSpPr>
        <p:sp>
          <p:nvSpPr>
            <p:cNvPr id="19478" name="Text Box 8"/>
            <p:cNvSpPr txBox="1">
              <a:spLocks noChangeArrowheads="1"/>
            </p:cNvSpPr>
            <p:nvPr/>
          </p:nvSpPr>
          <p:spPr bwMode="auto">
            <a:xfrm>
              <a:off x="797" y="819"/>
              <a:ext cx="952" cy="371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th-TH" b="1">
                  <a:solidFill>
                    <a:srgbClr val="0000FF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Input</a:t>
              </a:r>
            </a:p>
          </p:txBody>
        </p:sp>
        <p:sp>
          <p:nvSpPr>
            <p:cNvPr id="19479" name="Text Box 9"/>
            <p:cNvSpPr txBox="1">
              <a:spLocks noChangeArrowheads="1"/>
            </p:cNvSpPr>
            <p:nvPr/>
          </p:nvSpPr>
          <p:spPr bwMode="auto">
            <a:xfrm>
              <a:off x="2203" y="1454"/>
              <a:ext cx="1315" cy="371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th-TH" b="1">
                  <a:solidFill>
                    <a:srgbClr val="0000FF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Process</a:t>
              </a:r>
            </a:p>
          </p:txBody>
        </p:sp>
        <p:sp>
          <p:nvSpPr>
            <p:cNvPr id="19480" name="Line 10"/>
            <p:cNvSpPr>
              <a:spLocks noChangeShapeType="1"/>
            </p:cNvSpPr>
            <p:nvPr/>
          </p:nvSpPr>
          <p:spPr bwMode="auto">
            <a:xfrm>
              <a:off x="1749" y="1001"/>
              <a:ext cx="454" cy="6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th-TH"/>
            </a:p>
          </p:txBody>
        </p:sp>
        <p:sp>
          <p:nvSpPr>
            <p:cNvPr id="19481" name="Text Box 11"/>
            <p:cNvSpPr txBox="1">
              <a:spLocks noChangeArrowheads="1"/>
            </p:cNvSpPr>
            <p:nvPr/>
          </p:nvSpPr>
          <p:spPr bwMode="auto">
            <a:xfrm>
              <a:off x="3926" y="2044"/>
              <a:ext cx="1089" cy="371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th-TH" b="1">
                  <a:solidFill>
                    <a:srgbClr val="0000FF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Output</a:t>
              </a:r>
            </a:p>
          </p:txBody>
        </p:sp>
        <p:sp>
          <p:nvSpPr>
            <p:cNvPr id="19482" name="Line 12"/>
            <p:cNvSpPr>
              <a:spLocks noChangeShapeType="1"/>
            </p:cNvSpPr>
            <p:nvPr/>
          </p:nvSpPr>
          <p:spPr bwMode="auto">
            <a:xfrm>
              <a:off x="3518" y="1636"/>
              <a:ext cx="408" cy="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th-TH"/>
            </a:p>
          </p:txBody>
        </p:sp>
      </p:grpSp>
      <p:pic>
        <p:nvPicPr>
          <p:cNvPr id="19465" name="Picture 13" descr="j02342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3930650"/>
            <a:ext cx="15763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 Box 14"/>
          <p:cNvSpPr txBox="1">
            <a:spLocks noChangeArrowheads="1"/>
          </p:cNvSpPr>
          <p:nvPr/>
        </p:nvSpPr>
        <p:spPr bwMode="auto">
          <a:xfrm>
            <a:off x="5089525" y="537845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 dirty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 / ประสิทธิผล / คุ้มค่า</a:t>
            </a:r>
          </a:p>
        </p:txBody>
      </p:sp>
      <p:sp>
        <p:nvSpPr>
          <p:cNvPr id="1284111" name="Text Box 15"/>
          <p:cNvSpPr txBox="1">
            <a:spLocks noChangeArrowheads="1"/>
          </p:cNvSpPr>
          <p:nvPr/>
        </p:nvSpPr>
        <p:spPr bwMode="auto">
          <a:xfrm>
            <a:off x="2538413" y="6194425"/>
            <a:ext cx="4038600" cy="520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800" b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การประเมินผลการควบคุมภายใน</a:t>
            </a:r>
          </a:p>
        </p:txBody>
      </p:sp>
      <p:grpSp>
        <p:nvGrpSpPr>
          <p:cNvPr id="19468" name="Group 16"/>
          <p:cNvGrpSpPr>
            <a:grpSpLocks/>
          </p:cNvGrpSpPr>
          <p:nvPr/>
        </p:nvGrpSpPr>
        <p:grpSpPr bwMode="auto">
          <a:xfrm>
            <a:off x="1979613" y="5827713"/>
            <a:ext cx="5113337" cy="658812"/>
            <a:chOff x="1247" y="3671"/>
            <a:chExt cx="3221" cy="415"/>
          </a:xfrm>
        </p:grpSpPr>
        <p:sp>
          <p:nvSpPr>
            <p:cNvPr id="19474" name="Line 17"/>
            <p:cNvSpPr>
              <a:spLocks noChangeShapeType="1"/>
            </p:cNvSpPr>
            <p:nvPr/>
          </p:nvSpPr>
          <p:spPr bwMode="auto">
            <a:xfrm>
              <a:off x="4459" y="3671"/>
              <a:ext cx="0" cy="4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th-TH"/>
            </a:p>
          </p:txBody>
        </p:sp>
        <p:sp>
          <p:nvSpPr>
            <p:cNvPr id="19475" name="Line 18"/>
            <p:cNvSpPr>
              <a:spLocks noChangeShapeType="1"/>
            </p:cNvSpPr>
            <p:nvPr/>
          </p:nvSpPr>
          <p:spPr bwMode="auto">
            <a:xfrm>
              <a:off x="1255" y="3761"/>
              <a:ext cx="0" cy="3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th-TH"/>
            </a:p>
          </p:txBody>
        </p:sp>
        <p:sp>
          <p:nvSpPr>
            <p:cNvPr id="19476" name="Line 19"/>
            <p:cNvSpPr>
              <a:spLocks noChangeShapeType="1"/>
            </p:cNvSpPr>
            <p:nvPr/>
          </p:nvSpPr>
          <p:spPr bwMode="auto">
            <a:xfrm>
              <a:off x="1247" y="408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th-TH"/>
            </a:p>
          </p:txBody>
        </p:sp>
        <p:sp>
          <p:nvSpPr>
            <p:cNvPr id="19477" name="Line 20"/>
            <p:cNvSpPr>
              <a:spLocks noChangeShapeType="1"/>
            </p:cNvSpPr>
            <p:nvPr/>
          </p:nvSpPr>
          <p:spPr bwMode="auto">
            <a:xfrm>
              <a:off x="4059" y="4085"/>
              <a:ext cx="4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9469" name="Group 21"/>
          <p:cNvGrpSpPr>
            <a:grpSpLocks/>
          </p:cNvGrpSpPr>
          <p:nvPr/>
        </p:nvGrpSpPr>
        <p:grpSpPr bwMode="auto">
          <a:xfrm>
            <a:off x="1941513" y="533400"/>
            <a:ext cx="5141912" cy="2674938"/>
            <a:chOff x="1223" y="336"/>
            <a:chExt cx="3239" cy="1685"/>
          </a:xfrm>
        </p:grpSpPr>
        <p:sp>
          <p:nvSpPr>
            <p:cNvPr id="19470" name="Line 22"/>
            <p:cNvSpPr>
              <a:spLocks noChangeShapeType="1"/>
            </p:cNvSpPr>
            <p:nvPr/>
          </p:nvSpPr>
          <p:spPr bwMode="auto">
            <a:xfrm>
              <a:off x="4462" y="341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9471" name="Line 23"/>
            <p:cNvSpPr>
              <a:spLocks noChangeShapeType="1"/>
            </p:cNvSpPr>
            <p:nvPr/>
          </p:nvSpPr>
          <p:spPr bwMode="auto">
            <a:xfrm>
              <a:off x="1227" y="346"/>
              <a:ext cx="6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9472" name="Line 24"/>
            <p:cNvSpPr>
              <a:spLocks noChangeShapeType="1"/>
            </p:cNvSpPr>
            <p:nvPr/>
          </p:nvSpPr>
          <p:spPr bwMode="auto">
            <a:xfrm>
              <a:off x="3777" y="336"/>
              <a:ext cx="6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9473" name="Line 25"/>
            <p:cNvSpPr>
              <a:spLocks noChangeShapeType="1"/>
            </p:cNvSpPr>
            <p:nvPr/>
          </p:nvSpPr>
          <p:spPr bwMode="auto">
            <a:xfrm>
              <a:off x="1223" y="346"/>
              <a:ext cx="0" cy="4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4113</TotalTime>
  <Words>4459</Words>
  <Application>Microsoft Office PowerPoint</Application>
  <PresentationFormat>On-screen Show (4:3)</PresentationFormat>
  <Paragraphs>1040</Paragraphs>
  <Slides>59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3" baseType="lpstr">
      <vt:lpstr>Batang</vt:lpstr>
      <vt:lpstr>Angsana New</vt:lpstr>
      <vt:lpstr>AngsanaUPC</vt:lpstr>
      <vt:lpstr>Arial</vt:lpstr>
      <vt:lpstr>Browallia New</vt:lpstr>
      <vt:lpstr>Comic Sans MS</vt:lpstr>
      <vt:lpstr>JasmineUPC</vt:lpstr>
      <vt:lpstr>Tahoma</vt:lpstr>
      <vt:lpstr>TH SarabunPSK</vt:lpstr>
      <vt:lpstr>Times New Roman</vt:lpstr>
      <vt:lpstr>Wingdings</vt:lpstr>
      <vt:lpstr>Wingdings 2</vt:lpstr>
      <vt:lpstr>Blends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การควบคุมภายใน</vt:lpstr>
      <vt:lpstr>PowerPoint Presentation</vt:lpstr>
      <vt:lpstr>PowerPoint Presentation</vt:lpstr>
      <vt:lpstr>การควบคุมภายใน</vt:lpstr>
      <vt:lpstr>สภาพแวดล้อมการควบคุม</vt:lpstr>
      <vt:lpstr>การควบคุมภายใน</vt:lpstr>
      <vt:lpstr>การประเมินความเสี่ยง  (Risk Assessment)</vt:lpstr>
      <vt:lpstr>ความเสี่ยง คืออะไร ???</vt:lpstr>
      <vt:lpstr>PowerPoint Presentation</vt:lpstr>
      <vt:lpstr>PowerPoint Presentation</vt:lpstr>
      <vt:lpstr>การวิเคราะห์ความเสี่ยง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การจัดการความเสี่ยง (Risk Response) </vt:lpstr>
      <vt:lpstr>PowerPoint Presentation</vt:lpstr>
      <vt:lpstr>PowerPoint Presentation</vt:lpstr>
      <vt:lpstr>PowerPoint Presentation</vt:lpstr>
      <vt:lpstr>ตัวอย่างผลกระทบต่อองค์กร (ด้านชื่อเสียง)</vt:lpstr>
      <vt:lpstr>ตัวอย่างผลกระทบต่อองค์กร (ด้านลูกค้า)</vt:lpstr>
      <vt:lpstr>ตัวอย่างผลกระทบต่อองค์กร (ด้านบุคลากร)</vt:lpstr>
      <vt:lpstr>การควบคุมภายใน</vt:lpstr>
      <vt:lpstr>การควบคุมภายใน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รายงานการจัดวางระบบการควบคุมภายใน และ รายงานการประเมินผลการควบคุมภายใน ตามหลักเกณฑ์ปฏิบัติการควบคุมภายในสำหรับหน่วยงานของรัฐ (หลักเกณฑ์กระทรวงการคลังว่าด้วยมาตรฐานและหลักเกณฑ์ปฏิบัติการควบคุมภายในสำหรับหน่วยงานของรัฐ พ.ศ. 2561)</vt:lpstr>
      <vt:lpstr>รายงานการจัดวางระบบการควบคุมภายใน ตามหลักเกณฑ์ปฏิบัติการควบคุมภายในสำหรับหน่วยงานของรัฐ</vt:lpstr>
      <vt:lpstr>รายงานการประเมินผลการควบคุมภายใน ตามหลักเกณฑ์ปฏิบัติการควบคุมภายในสำหรับหน่วยงานของรัฐ</vt:lpstr>
      <vt:lpstr>รายงานการประเมินผลการควบคุมภายใน ตามหลักเกณฑ์ปฏิบัติการควบคุมภายในสำหรับหน่วยงานของรัฐ</vt:lpstr>
      <vt:lpstr>รายงานการประเมินผลการควบคุมภายใน ตามหลักเกณฑ์ปฏิบัติการควบคุมภายในสำหรับหน่วยงานของรัฐ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Presario 900</dc:creator>
  <cp:lastModifiedBy>HP</cp:lastModifiedBy>
  <cp:revision>233</cp:revision>
  <cp:lastPrinted>2018-11-19T02:38:22Z</cp:lastPrinted>
  <dcterms:created xsi:type="dcterms:W3CDTF">2010-08-18T14:33:51Z</dcterms:created>
  <dcterms:modified xsi:type="dcterms:W3CDTF">2018-11-20T04:05:17Z</dcterms:modified>
</cp:coreProperties>
</file>